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35" r:id="rId1"/>
  </p:sldMasterIdLst>
  <p:notesMasterIdLst>
    <p:notesMasterId r:id="rId50"/>
  </p:notesMasterIdLst>
  <p:sldIdLst>
    <p:sldId id="256" r:id="rId2"/>
    <p:sldId id="257" r:id="rId3"/>
    <p:sldId id="258" r:id="rId4"/>
    <p:sldId id="259" r:id="rId5"/>
    <p:sldId id="260" r:id="rId6"/>
    <p:sldId id="270" r:id="rId7"/>
    <p:sldId id="261" r:id="rId8"/>
    <p:sldId id="262" r:id="rId9"/>
    <p:sldId id="263" r:id="rId10"/>
    <p:sldId id="264" r:id="rId11"/>
    <p:sldId id="265" r:id="rId12"/>
    <p:sldId id="266" r:id="rId13"/>
    <p:sldId id="267" r:id="rId14"/>
    <p:sldId id="268" r:id="rId15"/>
    <p:sldId id="307" r:id="rId16"/>
    <p:sldId id="269" r:id="rId17"/>
    <p:sldId id="304" r:id="rId18"/>
    <p:sldId id="303" r:id="rId19"/>
    <p:sldId id="305" r:id="rId20"/>
    <p:sldId id="306" r:id="rId21"/>
    <p:sldId id="301" r:id="rId22"/>
    <p:sldId id="271" r:id="rId23"/>
    <p:sldId id="273" r:id="rId24"/>
    <p:sldId id="274" r:id="rId25"/>
    <p:sldId id="275" r:id="rId26"/>
    <p:sldId id="276" r:id="rId27"/>
    <p:sldId id="302" r:id="rId28"/>
    <p:sldId id="278" r:id="rId29"/>
    <p:sldId id="280" r:id="rId30"/>
    <p:sldId id="279" r:id="rId31"/>
    <p:sldId id="281" r:id="rId32"/>
    <p:sldId id="282" r:id="rId33"/>
    <p:sldId id="283" r:id="rId34"/>
    <p:sldId id="284" r:id="rId35"/>
    <p:sldId id="285" r:id="rId36"/>
    <p:sldId id="290" r:id="rId37"/>
    <p:sldId id="309" r:id="rId38"/>
    <p:sldId id="286" r:id="rId39"/>
    <p:sldId id="293" r:id="rId40"/>
    <p:sldId id="287" r:id="rId41"/>
    <p:sldId id="296" r:id="rId42"/>
    <p:sldId id="294" r:id="rId43"/>
    <p:sldId id="295" r:id="rId44"/>
    <p:sldId id="289" r:id="rId45"/>
    <p:sldId id="297" r:id="rId46"/>
    <p:sldId id="298" r:id="rId47"/>
    <p:sldId id="299" r:id="rId48"/>
    <p:sldId id="300" r:id="rId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D37BB6-FAC8-4993-9322-68A6FFEF703D}" type="datetimeFigureOut">
              <a:rPr lang="en-US" smtClean="0"/>
              <a:t>22-06-2019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1B2E27-C41E-4218-898C-E4CA7E9472BC}" type="slidenum">
              <a:rPr lang="en-US" smtClean="0"/>
              <a:t>‹#›</a:t>
            </a:fld>
            <a:endParaRPr lang="en-US"/>
          </a:p>
        </p:txBody>
      </p:sp>
    </p:spTree>
    <p:extLst>
      <p:ext uri="{BB962C8B-B14F-4D97-AF65-F5344CB8AC3E}">
        <p14:creationId xmlns:p14="http://schemas.microsoft.com/office/powerpoint/2010/main" val="13195768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11B2E27-C41E-4218-898C-E4CA7E9472BC}" type="slidenum">
              <a:rPr lang="en-US" smtClean="0"/>
              <a:t>42</a:t>
            </a:fld>
            <a:endParaRPr lang="en-US"/>
          </a:p>
        </p:txBody>
      </p:sp>
    </p:spTree>
    <p:extLst>
      <p:ext uri="{BB962C8B-B14F-4D97-AF65-F5344CB8AC3E}">
        <p14:creationId xmlns:p14="http://schemas.microsoft.com/office/powerpoint/2010/main" val="25980325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04E52BA-570A-4FBB-BB19-1831ADDC7FD0}" type="datetimeFigureOut">
              <a:rPr lang="en-US" smtClean="0"/>
              <a:t>22-06-2019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134693500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4E52BA-570A-4FBB-BB19-1831ADDC7FD0}" type="datetimeFigureOut">
              <a:rPr lang="en-US" smtClean="0"/>
              <a:t>22-06-2019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3213659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4E52BA-570A-4FBB-BB19-1831ADDC7FD0}" type="datetimeFigureOut">
              <a:rPr lang="en-US" smtClean="0"/>
              <a:t>22-06-2019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4196695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4E52BA-570A-4FBB-BB19-1831ADDC7FD0}" type="datetimeFigureOut">
              <a:rPr lang="en-US" smtClean="0"/>
              <a:t>22-06-2019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F6391A-C7B5-48D1-B0C1-5E06227EAE6E}"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125410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4E52BA-570A-4FBB-BB19-1831ADDC7FD0}" type="datetimeFigureOut">
              <a:rPr lang="en-US" smtClean="0"/>
              <a:t>22-06-2019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1196687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04E52BA-570A-4FBB-BB19-1831ADDC7FD0}" type="datetimeFigureOut">
              <a:rPr lang="en-US" smtClean="0"/>
              <a:t>22-06-2019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34170892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04E52BA-570A-4FBB-BB19-1831ADDC7FD0}" type="datetimeFigureOut">
              <a:rPr lang="en-US" smtClean="0"/>
              <a:t>22-06-2019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27480720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4E52BA-570A-4FBB-BB19-1831ADDC7FD0}" type="datetimeFigureOut">
              <a:rPr lang="en-US" smtClean="0"/>
              <a:t>22-06-2019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30430936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4E52BA-570A-4FBB-BB19-1831ADDC7FD0}" type="datetimeFigureOut">
              <a:rPr lang="en-US" smtClean="0"/>
              <a:t>22-06-2019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2951151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4E52BA-570A-4FBB-BB19-1831ADDC7FD0}" type="datetimeFigureOut">
              <a:rPr lang="en-US" smtClean="0"/>
              <a:t>22-06-2019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21220901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04E52BA-570A-4FBB-BB19-1831ADDC7FD0}" type="datetimeFigureOut">
              <a:rPr lang="en-US" smtClean="0"/>
              <a:t>22-06-2019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3961501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04E52BA-570A-4FBB-BB19-1831ADDC7FD0}" type="datetimeFigureOut">
              <a:rPr lang="en-US" smtClean="0"/>
              <a:t>22-06-2019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333461689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04E52BA-570A-4FBB-BB19-1831ADDC7FD0}" type="datetimeFigureOut">
              <a:rPr lang="en-US" smtClean="0"/>
              <a:t>22-06-2019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56978940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04E52BA-570A-4FBB-BB19-1831ADDC7FD0}" type="datetimeFigureOut">
              <a:rPr lang="en-US" smtClean="0"/>
              <a:t>22-06-2019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42858380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4E52BA-570A-4FBB-BB19-1831ADDC7FD0}" type="datetimeFigureOut">
              <a:rPr lang="en-US" smtClean="0"/>
              <a:t>22-06-2019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1929780638"/>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4E52BA-570A-4FBB-BB19-1831ADDC7FD0}" type="datetimeFigureOut">
              <a:rPr lang="en-US" smtClean="0"/>
              <a:t>22-06-2019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360730992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04E52BA-570A-4FBB-BB19-1831ADDC7FD0}" type="datetimeFigureOut">
              <a:rPr lang="en-US" smtClean="0"/>
              <a:t>22-06-2019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F6391A-C7B5-48D1-B0C1-5E06227EAE6E}" type="slidenum">
              <a:rPr lang="en-US" smtClean="0"/>
              <a:t>‹#›</a:t>
            </a:fld>
            <a:endParaRPr lang="en-US"/>
          </a:p>
        </p:txBody>
      </p:sp>
    </p:spTree>
    <p:extLst>
      <p:ext uri="{BB962C8B-B14F-4D97-AF65-F5344CB8AC3E}">
        <p14:creationId xmlns:p14="http://schemas.microsoft.com/office/powerpoint/2010/main" val="2264773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C04E52BA-570A-4FBB-BB19-1831ADDC7FD0}" type="datetimeFigureOut">
              <a:rPr lang="en-US" smtClean="0"/>
              <a:t>22-06-2019</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78F6391A-C7B5-48D1-B0C1-5E06227EAE6E}" type="slidenum">
              <a:rPr lang="en-US" smtClean="0"/>
              <a:t>‹#›</a:t>
            </a:fld>
            <a:endParaRPr lang="en-US"/>
          </a:p>
        </p:txBody>
      </p:sp>
    </p:spTree>
    <p:extLst>
      <p:ext uri="{BB962C8B-B14F-4D97-AF65-F5344CB8AC3E}">
        <p14:creationId xmlns:p14="http://schemas.microsoft.com/office/powerpoint/2010/main" val="3808529742"/>
      </p:ext>
    </p:extLst>
  </p:cSld>
  <p:clrMap bg1="dk1" tx1="lt1" bg2="dk2" tx2="lt2" accent1="accent1" accent2="accent2" accent3="accent3" accent4="accent4" accent5="accent5" accent6="accent6" hlink="hlink" folHlink="folHlink"/>
  <p:sldLayoutIdLst>
    <p:sldLayoutId id="2147484036" r:id="rId1"/>
    <p:sldLayoutId id="2147484037" r:id="rId2"/>
    <p:sldLayoutId id="2147484038" r:id="rId3"/>
    <p:sldLayoutId id="2147484039" r:id="rId4"/>
    <p:sldLayoutId id="2147484040" r:id="rId5"/>
    <p:sldLayoutId id="2147484041" r:id="rId6"/>
    <p:sldLayoutId id="2147484042" r:id="rId7"/>
    <p:sldLayoutId id="2147484043" r:id="rId8"/>
    <p:sldLayoutId id="2147484044" r:id="rId9"/>
    <p:sldLayoutId id="2147484045" r:id="rId10"/>
    <p:sldLayoutId id="2147484046" r:id="rId11"/>
    <p:sldLayoutId id="2147484047" r:id="rId12"/>
    <p:sldLayoutId id="2147484048" r:id="rId13"/>
    <p:sldLayoutId id="2147484049" r:id="rId14"/>
    <p:sldLayoutId id="2147484050" r:id="rId15"/>
    <p:sldLayoutId id="2147484051" r:id="rId16"/>
    <p:sldLayoutId id="2147484052"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ACA57-1A56-4864-9C6C-4F86D72A0D58}"/>
              </a:ext>
            </a:extLst>
          </p:cNvPr>
          <p:cNvSpPr>
            <a:spLocks noGrp="1"/>
          </p:cNvSpPr>
          <p:nvPr>
            <p:ph type="title"/>
          </p:nvPr>
        </p:nvSpPr>
        <p:spPr>
          <a:xfrm>
            <a:off x="1484311" y="685800"/>
            <a:ext cx="10018713" cy="5743135"/>
          </a:xfrm>
        </p:spPr>
        <p:txBody>
          <a:bodyPr>
            <a:normAutofit/>
          </a:bodyPr>
          <a:lstStyle/>
          <a:p>
            <a:pPr algn="ctr"/>
            <a:r>
              <a:rPr lang="en-US" sz="4400" b="1" dirty="0">
                <a:latin typeface="Times New Roman" panose="02020603050405020304" pitchFamily="18" charset="0"/>
                <a:cs typeface="Times New Roman" panose="02020603050405020304" pitchFamily="18" charset="0"/>
              </a:rPr>
              <a:t>TecBidder</a:t>
            </a:r>
            <a:br>
              <a:rPr lang="en-US" dirty="0">
                <a:solidFill>
                  <a:schemeClr val="tx1"/>
                </a:solidFill>
                <a:latin typeface="Times New Roman" panose="02020603050405020304" pitchFamily="18" charset="0"/>
                <a:cs typeface="Times New Roman" panose="02020603050405020304" pitchFamily="18" charset="0"/>
              </a:rPr>
            </a:br>
            <a:br>
              <a:rPr lang="en-US" dirty="0">
                <a:solidFill>
                  <a:schemeClr val="tx1"/>
                </a:solidFill>
                <a:latin typeface="Times New Roman" panose="02020603050405020304" pitchFamily="18" charset="0"/>
                <a:cs typeface="Times New Roman" panose="02020603050405020304" pitchFamily="18" charset="0"/>
              </a:rPr>
            </a:br>
            <a:br>
              <a:rPr lang="en-US" dirty="0">
                <a:solidFill>
                  <a:schemeClr val="tx1"/>
                </a:solidFill>
                <a:latin typeface="Times New Roman" panose="02020603050405020304" pitchFamily="18" charset="0"/>
                <a:cs typeface="Times New Roman" panose="02020603050405020304" pitchFamily="18" charset="0"/>
              </a:rPr>
            </a:br>
            <a:br>
              <a:rPr lang="en-US" dirty="0">
                <a:solidFill>
                  <a:schemeClr val="tx1"/>
                </a:solidFill>
                <a:latin typeface="Times New Roman" panose="02020603050405020304" pitchFamily="18" charset="0"/>
                <a:cs typeface="Times New Roman" panose="02020603050405020304" pitchFamily="18" charset="0"/>
              </a:rPr>
            </a:br>
            <a:r>
              <a:rPr lang="en-US" dirty="0">
                <a:solidFill>
                  <a:schemeClr val="tx1"/>
                </a:solidFill>
                <a:latin typeface="Times New Roman" panose="02020603050405020304" pitchFamily="18" charset="0"/>
                <a:cs typeface="Times New Roman" panose="02020603050405020304" pitchFamily="18" charset="0"/>
              </a:rPr>
              <a:t>					By,</a:t>
            </a:r>
            <a:br>
              <a:rPr lang="en-US" dirty="0">
                <a:solidFill>
                  <a:schemeClr val="tx1"/>
                </a:solidFill>
                <a:latin typeface="Times New Roman" panose="02020603050405020304" pitchFamily="18" charset="0"/>
                <a:cs typeface="Times New Roman" panose="02020603050405020304" pitchFamily="18" charset="0"/>
              </a:rPr>
            </a:br>
            <a:r>
              <a:rPr lang="en-US" dirty="0">
                <a:solidFill>
                  <a:schemeClr val="tx1"/>
                </a:solidFill>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r>
              <a:rPr lang="en-US" dirty="0">
                <a:solidFill>
                  <a:schemeClr val="tx1"/>
                </a:solidFill>
                <a:latin typeface="Times New Roman" panose="02020603050405020304" pitchFamily="18" charset="0"/>
                <a:cs typeface="Times New Roman" panose="02020603050405020304" pitchFamily="18" charset="0"/>
              </a:rPr>
              <a:t>JUHI JOY </a:t>
            </a:r>
            <a:br>
              <a:rPr lang="en-US" dirty="0">
                <a:solidFill>
                  <a:schemeClr val="tx1"/>
                </a:solidFill>
                <a:latin typeface="Times New Roman" panose="02020603050405020304" pitchFamily="18" charset="0"/>
                <a:cs typeface="Times New Roman" panose="02020603050405020304" pitchFamily="18" charset="0"/>
              </a:rPr>
            </a:br>
            <a:r>
              <a:rPr lang="en-US" dirty="0">
                <a:solidFill>
                  <a:schemeClr val="tx1"/>
                </a:solidFill>
                <a:latin typeface="Times New Roman" panose="02020603050405020304" pitchFamily="18" charset="0"/>
                <a:cs typeface="Times New Roman" panose="02020603050405020304" pitchFamily="18" charset="0"/>
              </a:rPr>
              <a:t>							  SJC16MCA24</a:t>
            </a:r>
            <a:br>
              <a:rPr lang="en-US" dirty="0">
                <a:solidFill>
                  <a:schemeClr val="tx1"/>
                </a:solidFill>
                <a:latin typeface="Times New Roman" panose="02020603050405020304" pitchFamily="18" charset="0"/>
                <a:cs typeface="Times New Roman" panose="02020603050405020304" pitchFamily="18" charset="0"/>
              </a:rPr>
            </a:br>
            <a:br>
              <a:rPr lang="en-US" dirty="0">
                <a:solidFill>
                  <a:schemeClr val="tx1"/>
                </a:solidFill>
                <a:latin typeface="Times New Roman" panose="02020603050405020304" pitchFamily="18" charset="0"/>
                <a:cs typeface="Times New Roman" panose="02020603050405020304" pitchFamily="18" charset="0"/>
              </a:rPr>
            </a:br>
            <a:r>
              <a:rPr lang="en-US" dirty="0">
                <a:solidFill>
                  <a:schemeClr val="tx1"/>
                </a:solidFill>
                <a:latin typeface="Times New Roman" panose="02020603050405020304" pitchFamily="18" charset="0"/>
                <a:cs typeface="Times New Roman" panose="02020603050405020304" pitchFamily="18" charset="0"/>
              </a:rPr>
              <a:t>Under the guidance of</a:t>
            </a:r>
            <a:br>
              <a:rPr lang="en-US" dirty="0">
                <a:solidFill>
                  <a:schemeClr val="tx1"/>
                </a:solidFill>
                <a:latin typeface="Times New Roman" panose="02020603050405020304" pitchFamily="18" charset="0"/>
                <a:cs typeface="Times New Roman" panose="02020603050405020304" pitchFamily="18" charset="0"/>
              </a:rPr>
            </a:br>
            <a:r>
              <a:rPr lang="en-US" dirty="0">
                <a:solidFill>
                  <a:schemeClr val="tx1"/>
                </a:solidFill>
                <a:latin typeface="Times New Roman" panose="02020603050405020304" pitchFamily="18" charset="0"/>
                <a:cs typeface="Times New Roman" panose="02020603050405020304" pitchFamily="18" charset="0"/>
              </a:rPr>
              <a:t> Mrs.Soumya George, Asst. Prof, MCA</a:t>
            </a:r>
          </a:p>
        </p:txBody>
      </p:sp>
    </p:spTree>
    <p:extLst>
      <p:ext uri="{BB962C8B-B14F-4D97-AF65-F5344CB8AC3E}">
        <p14:creationId xmlns:p14="http://schemas.microsoft.com/office/powerpoint/2010/main" val="2266031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6149A7-254F-4393-9625-AE95D3C474B0}"/>
              </a:ext>
            </a:extLst>
          </p:cNvPr>
          <p:cNvSpPr>
            <a:spLocks noGrp="1"/>
          </p:cNvSpPr>
          <p:nvPr>
            <p:ph idx="1"/>
          </p:nvPr>
        </p:nvSpPr>
        <p:spPr/>
        <p:txBody>
          <a:bodyPr>
            <a:normAutofit lnSpcReduction="10000"/>
          </a:bodyPr>
          <a:lstStyle/>
          <a:p>
            <a:r>
              <a:rPr lang="en-US" dirty="0"/>
              <a:t>To place bids on any auction, buyer need to buy Credits.</a:t>
            </a:r>
          </a:p>
          <a:p>
            <a:r>
              <a:rPr lang="en-US" dirty="0"/>
              <a:t>Buyer can buy Credits by multiple payment methods, including: Debit/Credit Cards, VISA, MasterCard, Net Banking, Cash Cards etc. </a:t>
            </a:r>
          </a:p>
          <a:p>
            <a:r>
              <a:rPr lang="en-US" dirty="0"/>
              <a:t>Real Competition starts when last few Seconds are remaining in Timer.</a:t>
            </a:r>
          </a:p>
          <a:p>
            <a:r>
              <a:rPr lang="en-US" dirty="0"/>
              <a:t>Once Auction starts... Click on the </a:t>
            </a:r>
            <a:r>
              <a:rPr lang="en-US" b="1" dirty="0"/>
              <a:t>'BID NOW' </a:t>
            </a:r>
            <a:r>
              <a:rPr lang="en-US" dirty="0"/>
              <a:t>button to place your bid. Each time you place a bid, number of Credits will be deducted from your balance, and time to the clock will be added. Time is added to clock every time a user places a 'BID'. This gives enough time for someone else to make the decision to BID if they are interested. You are the last bidder when timer expires.</a:t>
            </a:r>
          </a:p>
        </p:txBody>
      </p:sp>
    </p:spTree>
    <p:extLst>
      <p:ext uri="{BB962C8B-B14F-4D97-AF65-F5344CB8AC3E}">
        <p14:creationId xmlns:p14="http://schemas.microsoft.com/office/powerpoint/2010/main" val="18010420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814E4-1D4C-462F-BD00-BE49E56E68D9}"/>
              </a:ext>
            </a:extLst>
          </p:cNvPr>
          <p:cNvSpPr>
            <a:spLocks noGrp="1"/>
          </p:cNvSpPr>
          <p:nvPr>
            <p:ph type="title"/>
          </p:nvPr>
        </p:nvSpPr>
        <p:spPr/>
        <p:txBody>
          <a:bodyPr/>
          <a:lstStyle/>
          <a:p>
            <a:r>
              <a:rPr lang="en-US" dirty="0"/>
              <a:t>Seller Module</a:t>
            </a:r>
          </a:p>
        </p:txBody>
      </p:sp>
      <p:sp>
        <p:nvSpPr>
          <p:cNvPr id="3" name="Content Placeholder 2">
            <a:extLst>
              <a:ext uri="{FF2B5EF4-FFF2-40B4-BE49-F238E27FC236}">
                <a16:creationId xmlns:a16="http://schemas.microsoft.com/office/drawing/2014/main" id="{25CB14D7-676A-4632-9338-91B936432E72}"/>
              </a:ext>
            </a:extLst>
          </p:cNvPr>
          <p:cNvSpPr>
            <a:spLocks noGrp="1"/>
          </p:cNvSpPr>
          <p:nvPr>
            <p:ph idx="1"/>
          </p:nvPr>
        </p:nvSpPr>
        <p:spPr/>
        <p:txBody>
          <a:bodyPr>
            <a:normAutofit fontScale="92500" lnSpcReduction="10000"/>
          </a:bodyPr>
          <a:lstStyle/>
          <a:p>
            <a:r>
              <a:rPr lang="en-US" dirty="0"/>
              <a:t>Each and every seller should register in the system to use system. Once a seller signed in the system, he can use the login option</a:t>
            </a:r>
          </a:p>
          <a:p>
            <a:r>
              <a:rPr lang="en-US" dirty="0"/>
              <a:t> At the next time. Seller can sell his products to different buyers by put that for bidding. </a:t>
            </a:r>
          </a:p>
          <a:p>
            <a:r>
              <a:rPr lang="en-US" dirty="0"/>
              <a:t>Seller can see each and every bid that happened on his/his product. Once bid happened on one product the payment is done user to seller. </a:t>
            </a:r>
          </a:p>
          <a:p>
            <a:r>
              <a:rPr lang="en-US" dirty="0"/>
              <a:t> Seller can see the payment history and different ordered products. Seller can set base amount for his/her product.</a:t>
            </a:r>
          </a:p>
          <a:p>
            <a:r>
              <a:rPr lang="en-US" dirty="0"/>
              <a:t>  There is no intermediate between user seller payment processes. Whatever the amount paid by the buyer is directly go to the seller. </a:t>
            </a:r>
          </a:p>
        </p:txBody>
      </p:sp>
    </p:spTree>
    <p:extLst>
      <p:ext uri="{BB962C8B-B14F-4D97-AF65-F5344CB8AC3E}">
        <p14:creationId xmlns:p14="http://schemas.microsoft.com/office/powerpoint/2010/main" val="1111068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71C41-3335-4227-9727-38C0F24E29FF}"/>
              </a:ext>
            </a:extLst>
          </p:cNvPr>
          <p:cNvSpPr>
            <a:spLocks noGrp="1"/>
          </p:cNvSpPr>
          <p:nvPr>
            <p:ph type="title"/>
          </p:nvPr>
        </p:nvSpPr>
        <p:spPr/>
        <p:txBody>
          <a:bodyPr/>
          <a:lstStyle/>
          <a:p>
            <a:r>
              <a:rPr lang="en-US" dirty="0"/>
              <a:t>Payment Module</a:t>
            </a:r>
          </a:p>
        </p:txBody>
      </p:sp>
      <p:sp>
        <p:nvSpPr>
          <p:cNvPr id="3" name="Content Placeholder 2">
            <a:extLst>
              <a:ext uri="{FF2B5EF4-FFF2-40B4-BE49-F238E27FC236}">
                <a16:creationId xmlns:a16="http://schemas.microsoft.com/office/drawing/2014/main" id="{A47B19C1-135F-4C7B-B0E4-1904602705D2}"/>
              </a:ext>
            </a:extLst>
          </p:cNvPr>
          <p:cNvSpPr>
            <a:spLocks noGrp="1"/>
          </p:cNvSpPr>
          <p:nvPr>
            <p:ph idx="1"/>
          </p:nvPr>
        </p:nvSpPr>
        <p:spPr/>
        <p:txBody>
          <a:bodyPr>
            <a:normAutofit/>
          </a:bodyPr>
          <a:lstStyle/>
          <a:p>
            <a:r>
              <a:rPr lang="en-US" dirty="0"/>
              <a:t>Payment module is the important module of the system Tecbidder. </a:t>
            </a:r>
          </a:p>
          <a:p>
            <a:r>
              <a:rPr lang="en-US" dirty="0"/>
              <a:t> There are two different types of modules in the system. </a:t>
            </a:r>
          </a:p>
          <a:p>
            <a:r>
              <a:rPr lang="en-US" dirty="0"/>
              <a:t> One is the payment from user to admin and another one is the payment from buyer to seller. </a:t>
            </a:r>
          </a:p>
          <a:p>
            <a:r>
              <a:rPr lang="en-US" dirty="0"/>
              <a:t> Buyer want to buy credits from admin then only he can able to participate in the bidding. </a:t>
            </a:r>
          </a:p>
          <a:p>
            <a:r>
              <a:rPr lang="en-US" dirty="0"/>
              <a:t> Once a buyer won in bidding, he wants to order the product by pay the amount then only he can able to claim that the product is his own. </a:t>
            </a:r>
          </a:p>
        </p:txBody>
      </p:sp>
    </p:spTree>
    <p:extLst>
      <p:ext uri="{BB962C8B-B14F-4D97-AF65-F5344CB8AC3E}">
        <p14:creationId xmlns:p14="http://schemas.microsoft.com/office/powerpoint/2010/main" val="13835121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93DE5-0F60-4636-A96B-7791494C084F}"/>
              </a:ext>
            </a:extLst>
          </p:cNvPr>
          <p:cNvSpPr>
            <a:spLocks noGrp="1"/>
          </p:cNvSpPr>
          <p:nvPr>
            <p:ph type="ctrTitle"/>
          </p:nvPr>
        </p:nvSpPr>
        <p:spPr>
          <a:xfrm>
            <a:off x="1996258" y="2356339"/>
            <a:ext cx="8574622" cy="720969"/>
          </a:xfrm>
        </p:spPr>
        <p:txBody>
          <a:bodyPr/>
          <a:lstStyle/>
          <a:p>
            <a:r>
              <a:rPr lang="en-US" sz="3600" b="1" dirty="0">
                <a:latin typeface="Times New Roman" panose="02020603050405020304" pitchFamily="18" charset="0"/>
                <a:cs typeface="Times New Roman" panose="02020603050405020304" pitchFamily="18" charset="0"/>
              </a:rPr>
              <a:t>Data Flow Diagram</a:t>
            </a:r>
          </a:p>
        </p:txBody>
      </p:sp>
    </p:spTree>
    <p:extLst>
      <p:ext uri="{BB962C8B-B14F-4D97-AF65-F5344CB8AC3E}">
        <p14:creationId xmlns:p14="http://schemas.microsoft.com/office/powerpoint/2010/main" val="3202039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7CC9-0737-457A-9BC6-B9CF99F29F7B}"/>
              </a:ext>
            </a:extLst>
          </p:cNvPr>
          <p:cNvSpPr>
            <a:spLocks noGrp="1"/>
          </p:cNvSpPr>
          <p:nvPr>
            <p:ph type="title"/>
          </p:nvPr>
        </p:nvSpPr>
        <p:spPr/>
        <p:txBody>
          <a:bodyPr/>
          <a:lstStyle/>
          <a:p>
            <a:r>
              <a:rPr lang="en-US" dirty="0"/>
              <a:t>Context Level</a:t>
            </a:r>
          </a:p>
        </p:txBody>
      </p:sp>
      <p:pic>
        <p:nvPicPr>
          <p:cNvPr id="5" name="Content Placeholder 4">
            <a:extLst>
              <a:ext uri="{FF2B5EF4-FFF2-40B4-BE49-F238E27FC236}">
                <a16:creationId xmlns:a16="http://schemas.microsoft.com/office/drawing/2014/main" id="{DB0982F4-ABD1-490C-86C1-7A3BEAF51A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3795" y="2356338"/>
            <a:ext cx="10199077" cy="2386818"/>
          </a:xfrm>
        </p:spPr>
      </p:pic>
    </p:spTree>
    <p:extLst>
      <p:ext uri="{BB962C8B-B14F-4D97-AF65-F5344CB8AC3E}">
        <p14:creationId xmlns:p14="http://schemas.microsoft.com/office/powerpoint/2010/main" val="37808433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AEBC0-2B60-478B-A705-EDA39B608EBE}"/>
              </a:ext>
            </a:extLst>
          </p:cNvPr>
          <p:cNvSpPr>
            <a:spLocks noGrp="1"/>
          </p:cNvSpPr>
          <p:nvPr>
            <p:ph type="title"/>
          </p:nvPr>
        </p:nvSpPr>
        <p:spPr>
          <a:xfrm>
            <a:off x="919119" y="2250831"/>
            <a:ext cx="10353761" cy="1326321"/>
          </a:xfrm>
        </p:spPr>
        <p:txBody>
          <a:bodyPr/>
          <a:lstStyle/>
          <a:p>
            <a:r>
              <a:rPr lang="en-US" dirty="0"/>
              <a:t>Level 1</a:t>
            </a:r>
          </a:p>
        </p:txBody>
      </p:sp>
    </p:spTree>
    <p:extLst>
      <p:ext uri="{BB962C8B-B14F-4D97-AF65-F5344CB8AC3E}">
        <p14:creationId xmlns:p14="http://schemas.microsoft.com/office/powerpoint/2010/main" val="16129946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CC247A-5A83-441E-8423-71179312CE5E}"/>
              </a:ext>
            </a:extLst>
          </p:cNvPr>
          <p:cNvPicPr/>
          <p:nvPr/>
        </p:nvPicPr>
        <p:blipFill rotWithShape="1">
          <a:blip r:embed="rId2">
            <a:extLst>
              <a:ext uri="{28A0092B-C50C-407E-A947-70E740481C1C}">
                <a14:useLocalDpi xmlns:a14="http://schemas.microsoft.com/office/drawing/2010/main" val="0"/>
              </a:ext>
            </a:extLst>
          </a:blip>
          <a:srcRect l="24199" t="19772"/>
          <a:stretch/>
        </p:blipFill>
        <p:spPr bwMode="auto">
          <a:xfrm>
            <a:off x="0" y="-1"/>
            <a:ext cx="12192000" cy="6588369"/>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662619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93DE5-0F60-4636-A96B-7791494C084F}"/>
              </a:ext>
            </a:extLst>
          </p:cNvPr>
          <p:cNvSpPr>
            <a:spLocks noGrp="1"/>
          </p:cNvSpPr>
          <p:nvPr>
            <p:ph type="ctrTitle"/>
          </p:nvPr>
        </p:nvSpPr>
        <p:spPr>
          <a:xfrm>
            <a:off x="1702167" y="472832"/>
            <a:ext cx="8574622" cy="2616199"/>
          </a:xfrm>
        </p:spPr>
        <p:txBody>
          <a:bodyPr/>
          <a:lstStyle/>
          <a:p>
            <a:r>
              <a:rPr lang="en-US" b="1" dirty="0">
                <a:latin typeface="Times New Roman" panose="02020603050405020304" pitchFamily="18" charset="0"/>
                <a:cs typeface="Times New Roman" panose="02020603050405020304" pitchFamily="18" charset="0"/>
              </a:rPr>
              <a:t>Activity Diagram</a:t>
            </a:r>
          </a:p>
        </p:txBody>
      </p:sp>
    </p:spTree>
    <p:extLst>
      <p:ext uri="{BB962C8B-B14F-4D97-AF65-F5344CB8AC3E}">
        <p14:creationId xmlns:p14="http://schemas.microsoft.com/office/powerpoint/2010/main" val="10662033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C2C8F-3EFE-4192-8A38-B1667F29BE34}"/>
              </a:ext>
            </a:extLst>
          </p:cNvPr>
          <p:cNvSpPr>
            <a:spLocks noGrp="1"/>
          </p:cNvSpPr>
          <p:nvPr>
            <p:ph type="title"/>
          </p:nvPr>
        </p:nvSpPr>
        <p:spPr>
          <a:xfrm>
            <a:off x="1259228" y="0"/>
            <a:ext cx="10018713" cy="1125415"/>
          </a:xfrm>
        </p:spPr>
        <p:txBody>
          <a:bodyPr/>
          <a:lstStyle/>
          <a:p>
            <a:r>
              <a:rPr lang="en-US" dirty="0"/>
              <a:t>Activity diagram for Admin</a:t>
            </a:r>
          </a:p>
        </p:txBody>
      </p:sp>
      <p:pic>
        <p:nvPicPr>
          <p:cNvPr id="5" name="Content Placeholder 4">
            <a:extLst>
              <a:ext uri="{FF2B5EF4-FFF2-40B4-BE49-F238E27FC236}">
                <a16:creationId xmlns:a16="http://schemas.microsoft.com/office/drawing/2014/main" id="{0CE620DA-F54E-4BCE-993E-70351B8550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16492" y="1125415"/>
            <a:ext cx="7104184" cy="4727916"/>
          </a:xfrm>
        </p:spPr>
      </p:pic>
    </p:spTree>
    <p:extLst>
      <p:ext uri="{BB962C8B-B14F-4D97-AF65-F5344CB8AC3E}">
        <p14:creationId xmlns:p14="http://schemas.microsoft.com/office/powerpoint/2010/main" val="4285975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38F06-69A5-494E-8686-E2B47FE6D42B}"/>
              </a:ext>
            </a:extLst>
          </p:cNvPr>
          <p:cNvSpPr>
            <a:spLocks noGrp="1"/>
          </p:cNvSpPr>
          <p:nvPr>
            <p:ph type="title"/>
          </p:nvPr>
        </p:nvSpPr>
        <p:spPr>
          <a:xfrm>
            <a:off x="1442108" y="348176"/>
            <a:ext cx="10018713" cy="988255"/>
          </a:xfrm>
        </p:spPr>
        <p:txBody>
          <a:bodyPr/>
          <a:lstStyle/>
          <a:p>
            <a:r>
              <a:rPr lang="en-US" dirty="0"/>
              <a:t>Activity Diagram for Buyer</a:t>
            </a:r>
          </a:p>
        </p:txBody>
      </p:sp>
      <p:pic>
        <p:nvPicPr>
          <p:cNvPr id="5" name="Content Placeholder 4">
            <a:extLst>
              <a:ext uri="{FF2B5EF4-FFF2-40B4-BE49-F238E27FC236}">
                <a16:creationId xmlns:a16="http://schemas.microsoft.com/office/drawing/2014/main" id="{2101DCC2-9AF8-441E-B15E-0F4350CA6EF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73569" y="1629508"/>
            <a:ext cx="7514493" cy="4161692"/>
          </a:xfrm>
        </p:spPr>
      </p:pic>
    </p:spTree>
    <p:extLst>
      <p:ext uri="{BB962C8B-B14F-4D97-AF65-F5344CB8AC3E}">
        <p14:creationId xmlns:p14="http://schemas.microsoft.com/office/powerpoint/2010/main" val="929767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027A-DB49-4E42-96D4-D230587E3DA5}"/>
              </a:ext>
            </a:extLst>
          </p:cNvPr>
          <p:cNvSpPr>
            <a:spLocks noGrp="1"/>
          </p:cNvSpPr>
          <p:nvPr>
            <p:ph type="title"/>
          </p:nvPr>
        </p:nvSpPr>
        <p:spPr>
          <a:xfrm>
            <a:off x="1484308" y="284871"/>
            <a:ext cx="10018713" cy="1752599"/>
          </a:xfrm>
        </p:spPr>
        <p:txBody>
          <a:bodyPr/>
          <a:lstStyle/>
          <a:p>
            <a:pPr algn="l"/>
            <a:r>
              <a:rPr lang="en-US" dirty="0"/>
              <a:t>Presentation Outline</a:t>
            </a:r>
          </a:p>
        </p:txBody>
      </p:sp>
      <p:sp>
        <p:nvSpPr>
          <p:cNvPr id="3" name="Content Placeholder 2">
            <a:extLst>
              <a:ext uri="{FF2B5EF4-FFF2-40B4-BE49-F238E27FC236}">
                <a16:creationId xmlns:a16="http://schemas.microsoft.com/office/drawing/2014/main" id="{C61CDC62-E10C-4CB7-A906-DE5B11989454}"/>
              </a:ext>
            </a:extLst>
          </p:cNvPr>
          <p:cNvSpPr>
            <a:spLocks noGrp="1"/>
          </p:cNvSpPr>
          <p:nvPr>
            <p:ph idx="1"/>
          </p:nvPr>
        </p:nvSpPr>
        <p:spPr>
          <a:xfrm>
            <a:off x="1484309" y="1650608"/>
            <a:ext cx="10018713" cy="4616547"/>
          </a:xfrm>
        </p:spPr>
        <p:txBody>
          <a:bodyPr>
            <a:normAutofit fontScale="85000" lnSpcReduction="20000"/>
          </a:bodyPr>
          <a:lstStyle/>
          <a:p>
            <a:r>
              <a:rPr lang="en-US" b="1" dirty="0"/>
              <a:t>Introduction</a:t>
            </a:r>
          </a:p>
          <a:p>
            <a:pPr lvl="1"/>
            <a:r>
              <a:rPr lang="en-US" b="1" dirty="0"/>
              <a:t>Problem Definition</a:t>
            </a:r>
          </a:p>
          <a:p>
            <a:pPr lvl="1"/>
            <a:r>
              <a:rPr lang="en-US" b="1" dirty="0"/>
              <a:t>Objective of project</a:t>
            </a:r>
          </a:p>
          <a:p>
            <a:r>
              <a:rPr lang="en-US" b="1" dirty="0"/>
              <a:t>Technology Used</a:t>
            </a:r>
          </a:p>
          <a:p>
            <a:r>
              <a:rPr lang="en-US" b="1" dirty="0"/>
              <a:t>Modules</a:t>
            </a:r>
          </a:p>
          <a:p>
            <a:r>
              <a:rPr lang="en-US" b="1" dirty="0"/>
              <a:t>DFD</a:t>
            </a:r>
          </a:p>
          <a:p>
            <a:r>
              <a:rPr lang="en-US" b="1" dirty="0"/>
              <a:t>Activity Diagrams</a:t>
            </a:r>
          </a:p>
          <a:p>
            <a:r>
              <a:rPr lang="en-US" b="1" dirty="0"/>
              <a:t>User story</a:t>
            </a:r>
          </a:p>
          <a:p>
            <a:r>
              <a:rPr lang="en-US" b="1" dirty="0"/>
              <a:t>Design and Testing</a:t>
            </a:r>
          </a:p>
          <a:p>
            <a:pPr lvl="1"/>
            <a:r>
              <a:rPr lang="en-US" b="1" dirty="0"/>
              <a:t>Unit Testing</a:t>
            </a:r>
          </a:p>
          <a:p>
            <a:pPr lvl="1"/>
            <a:r>
              <a:rPr lang="en-US" b="1" dirty="0"/>
              <a:t>Validation Testing</a:t>
            </a:r>
          </a:p>
          <a:p>
            <a:r>
              <a:rPr lang="en-US" b="1" dirty="0"/>
              <a:t>Conclusion</a:t>
            </a:r>
          </a:p>
          <a:p>
            <a:r>
              <a:rPr lang="en-US" b="1" dirty="0"/>
              <a:t>References</a:t>
            </a:r>
          </a:p>
        </p:txBody>
      </p:sp>
    </p:spTree>
    <p:extLst>
      <p:ext uri="{BB962C8B-B14F-4D97-AF65-F5344CB8AC3E}">
        <p14:creationId xmlns:p14="http://schemas.microsoft.com/office/powerpoint/2010/main" val="32665389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3FF70-DDFD-47D1-8B73-1E2E4D3B83C6}"/>
              </a:ext>
            </a:extLst>
          </p:cNvPr>
          <p:cNvSpPr>
            <a:spLocks noGrp="1"/>
          </p:cNvSpPr>
          <p:nvPr>
            <p:ph type="title"/>
          </p:nvPr>
        </p:nvSpPr>
        <p:spPr>
          <a:xfrm>
            <a:off x="1329566" y="17001"/>
            <a:ext cx="10018713" cy="1178754"/>
          </a:xfrm>
        </p:spPr>
        <p:txBody>
          <a:bodyPr/>
          <a:lstStyle/>
          <a:p>
            <a:r>
              <a:rPr lang="en-US" dirty="0"/>
              <a:t>Activity Diagram for Seller</a:t>
            </a:r>
          </a:p>
        </p:txBody>
      </p:sp>
      <p:pic>
        <p:nvPicPr>
          <p:cNvPr id="5" name="Content Placeholder 4">
            <a:extLst>
              <a:ext uri="{FF2B5EF4-FFF2-40B4-BE49-F238E27FC236}">
                <a16:creationId xmlns:a16="http://schemas.microsoft.com/office/drawing/2014/main" id="{29EA928C-0DC1-42C6-AC01-E40D837F36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26080" y="1236199"/>
            <a:ext cx="6977575" cy="4519831"/>
          </a:xfrm>
        </p:spPr>
      </p:pic>
    </p:spTree>
    <p:extLst>
      <p:ext uri="{BB962C8B-B14F-4D97-AF65-F5344CB8AC3E}">
        <p14:creationId xmlns:p14="http://schemas.microsoft.com/office/powerpoint/2010/main" val="17919873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93DE5-0F60-4636-A96B-7791494C084F}"/>
              </a:ext>
            </a:extLst>
          </p:cNvPr>
          <p:cNvSpPr>
            <a:spLocks noGrp="1"/>
          </p:cNvSpPr>
          <p:nvPr>
            <p:ph type="ctrTitle"/>
          </p:nvPr>
        </p:nvSpPr>
        <p:spPr>
          <a:xfrm>
            <a:off x="2135920" y="812801"/>
            <a:ext cx="8574622" cy="2616199"/>
          </a:xfrm>
        </p:spPr>
        <p:txBody>
          <a:bodyPr/>
          <a:lstStyle/>
          <a:p>
            <a:r>
              <a:rPr lang="en-US" b="1" dirty="0">
                <a:latin typeface="Times New Roman" panose="02020603050405020304" pitchFamily="18" charset="0"/>
                <a:cs typeface="Times New Roman" panose="02020603050405020304" pitchFamily="18" charset="0"/>
              </a:rPr>
              <a:t>Table Design</a:t>
            </a:r>
          </a:p>
        </p:txBody>
      </p:sp>
    </p:spTree>
    <p:extLst>
      <p:ext uri="{BB962C8B-B14F-4D97-AF65-F5344CB8AC3E}">
        <p14:creationId xmlns:p14="http://schemas.microsoft.com/office/powerpoint/2010/main" val="6342768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040349-4FFC-4060-B3B4-5B46F4A3D3D3}"/>
              </a:ext>
            </a:extLst>
          </p:cNvPr>
          <p:cNvSpPr>
            <a:spLocks noGrp="1"/>
          </p:cNvSpPr>
          <p:nvPr>
            <p:ph idx="1"/>
          </p:nvPr>
        </p:nvSpPr>
        <p:spPr>
          <a:xfrm>
            <a:off x="1526513" y="345828"/>
            <a:ext cx="10018713" cy="6512171"/>
          </a:xfrm>
        </p:spPr>
        <p:txBody>
          <a:bodyPr/>
          <a:lstStyle/>
          <a:p>
            <a:pPr marL="0" indent="0">
              <a:buNone/>
            </a:pPr>
            <a:r>
              <a:rPr lang="en-US" b="1"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Users table</a:t>
            </a:r>
          </a:p>
          <a:p>
            <a:pPr marL="0" indent="0">
              <a:buNone/>
            </a:pPr>
            <a:endParaRPr lang="en-US" dirty="0"/>
          </a:p>
          <a:p>
            <a:pPr marL="0" indent="0">
              <a:buNone/>
            </a:pPr>
            <a:endParaRPr lang="en-US" dirty="0"/>
          </a:p>
          <a:p>
            <a:pPr marL="0" indent="0">
              <a:buNone/>
            </a:pPr>
            <a:endParaRPr lang="en-US" dirty="0"/>
          </a:p>
          <a:p>
            <a:pPr marL="0" indent="0">
              <a:buNone/>
            </a:pPr>
            <a:r>
              <a:rPr lang="en-US" dirty="0"/>
              <a:t> </a:t>
            </a:r>
          </a:p>
          <a:p>
            <a:endParaRPr lang="en-US" dirty="0"/>
          </a:p>
          <a:p>
            <a:endParaRPr lang="en-US" dirty="0"/>
          </a:p>
          <a:p>
            <a:endParaRPr lang="en-US" dirty="0"/>
          </a:p>
          <a:p>
            <a:endParaRPr lang="en-US" dirty="0"/>
          </a:p>
          <a:p>
            <a:endParaRPr lang="en-US" dirty="0"/>
          </a:p>
          <a:p>
            <a:pPr marL="0" indent="0">
              <a:buNone/>
            </a:pPr>
            <a:endParaRPr lang="en-US" dirty="0"/>
          </a:p>
        </p:txBody>
      </p:sp>
      <p:pic>
        <p:nvPicPr>
          <p:cNvPr id="4" name="Picture 3">
            <a:extLst>
              <a:ext uri="{FF2B5EF4-FFF2-40B4-BE49-F238E27FC236}">
                <a16:creationId xmlns:a16="http://schemas.microsoft.com/office/drawing/2014/main" id="{728C4E88-41DD-45DF-A344-071BF20222F9}"/>
              </a:ext>
            </a:extLst>
          </p:cNvPr>
          <p:cNvPicPr/>
          <p:nvPr/>
        </p:nvPicPr>
        <p:blipFill>
          <a:blip r:embed="rId2"/>
          <a:stretch>
            <a:fillRect/>
          </a:stretch>
        </p:blipFill>
        <p:spPr>
          <a:xfrm>
            <a:off x="1876778" y="1091567"/>
            <a:ext cx="4736463" cy="4303984"/>
          </a:xfrm>
          <a:prstGeom prst="rect">
            <a:avLst/>
          </a:prstGeom>
        </p:spPr>
      </p:pic>
      <p:pic>
        <p:nvPicPr>
          <p:cNvPr id="6" name="Picture 5">
            <a:extLst>
              <a:ext uri="{FF2B5EF4-FFF2-40B4-BE49-F238E27FC236}">
                <a16:creationId xmlns:a16="http://schemas.microsoft.com/office/drawing/2014/main" id="{96C01DB4-0ED0-412D-9660-E62E158587C1}"/>
              </a:ext>
            </a:extLst>
          </p:cNvPr>
          <p:cNvPicPr/>
          <p:nvPr/>
        </p:nvPicPr>
        <p:blipFill>
          <a:blip r:embed="rId3"/>
          <a:stretch>
            <a:fillRect/>
          </a:stretch>
        </p:blipFill>
        <p:spPr>
          <a:xfrm>
            <a:off x="6805540" y="1091567"/>
            <a:ext cx="5098950" cy="4303984"/>
          </a:xfrm>
          <a:prstGeom prst="rect">
            <a:avLst/>
          </a:prstGeom>
        </p:spPr>
      </p:pic>
      <p:sp>
        <p:nvSpPr>
          <p:cNvPr id="7" name="TextBox 6">
            <a:extLst>
              <a:ext uri="{FF2B5EF4-FFF2-40B4-BE49-F238E27FC236}">
                <a16:creationId xmlns:a16="http://schemas.microsoft.com/office/drawing/2014/main" id="{C2579B09-617F-4E25-9377-65EB50AB26CA}"/>
              </a:ext>
            </a:extLst>
          </p:cNvPr>
          <p:cNvSpPr txBox="1"/>
          <p:nvPr/>
        </p:nvSpPr>
        <p:spPr>
          <a:xfrm>
            <a:off x="6963508" y="345828"/>
            <a:ext cx="2391507"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Seller_details table</a:t>
            </a:r>
          </a:p>
        </p:txBody>
      </p:sp>
    </p:spTree>
    <p:extLst>
      <p:ext uri="{BB962C8B-B14F-4D97-AF65-F5344CB8AC3E}">
        <p14:creationId xmlns:p14="http://schemas.microsoft.com/office/powerpoint/2010/main" val="1109231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FD1A5-2A34-45B4-8DCD-EC6821C10FFD}"/>
              </a:ext>
            </a:extLst>
          </p:cNvPr>
          <p:cNvSpPr>
            <a:spLocks noGrp="1"/>
          </p:cNvSpPr>
          <p:nvPr>
            <p:ph type="title"/>
          </p:nvPr>
        </p:nvSpPr>
        <p:spPr>
          <a:xfrm>
            <a:off x="1484311" y="685800"/>
            <a:ext cx="10018713" cy="5827542"/>
          </a:xfrm>
        </p:spPr>
        <p:txBody>
          <a:bodyPr/>
          <a:lstStyle/>
          <a:p>
            <a:br>
              <a:rPr lang="en-US" b="1" dirty="0">
                <a:latin typeface="Times New Roman" panose="02020603050405020304" pitchFamily="18" charset="0"/>
                <a:cs typeface="Times New Roman" panose="02020603050405020304" pitchFamily="18" charset="0"/>
              </a:rPr>
            </a:br>
            <a:br>
              <a:rPr lang="en-US" b="1" dirty="0">
                <a:latin typeface="Times New Roman" panose="02020603050405020304" pitchFamily="18" charset="0"/>
                <a:cs typeface="Times New Roman" panose="02020603050405020304" pitchFamily="18" charset="0"/>
              </a:rPr>
            </a:br>
            <a:br>
              <a:rPr lang="en-US" b="1" dirty="0">
                <a:latin typeface="Times New Roman" panose="02020603050405020304" pitchFamily="18" charset="0"/>
                <a:cs typeface="Times New Roman" panose="02020603050405020304" pitchFamily="18" charset="0"/>
              </a:rPr>
            </a:br>
            <a:br>
              <a:rPr lang="en-US" b="1" dirty="0">
                <a:latin typeface="Times New Roman" panose="02020603050405020304" pitchFamily="18" charset="0"/>
                <a:cs typeface="Times New Roman" panose="02020603050405020304" pitchFamily="18" charset="0"/>
              </a:rPr>
            </a:br>
            <a:br>
              <a:rPr lang="en-US" b="1" dirty="0">
                <a:latin typeface="Times New Roman" panose="02020603050405020304" pitchFamily="18" charset="0"/>
                <a:cs typeface="Times New Roman" panose="02020603050405020304" pitchFamily="18" charset="0"/>
              </a:rPr>
            </a:br>
            <a:br>
              <a:rPr lang="en-US" b="1" dirty="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694C091-E222-4760-A828-310AB93F2095}"/>
              </a:ext>
            </a:extLst>
          </p:cNvPr>
          <p:cNvPicPr/>
          <p:nvPr/>
        </p:nvPicPr>
        <p:blipFill>
          <a:blip r:embed="rId2"/>
          <a:stretch>
            <a:fillRect/>
          </a:stretch>
        </p:blipFill>
        <p:spPr>
          <a:xfrm>
            <a:off x="1371770" y="1310494"/>
            <a:ext cx="4875556" cy="4861705"/>
          </a:xfrm>
          <a:prstGeom prst="rect">
            <a:avLst/>
          </a:prstGeom>
        </p:spPr>
      </p:pic>
      <p:pic>
        <p:nvPicPr>
          <p:cNvPr id="5" name="Picture 4">
            <a:extLst>
              <a:ext uri="{FF2B5EF4-FFF2-40B4-BE49-F238E27FC236}">
                <a16:creationId xmlns:a16="http://schemas.microsoft.com/office/drawing/2014/main" id="{9BE2BD0A-46D9-443E-ABB7-FC05D19E6BBC}"/>
              </a:ext>
            </a:extLst>
          </p:cNvPr>
          <p:cNvPicPr/>
          <p:nvPr/>
        </p:nvPicPr>
        <p:blipFill>
          <a:blip r:embed="rId3"/>
          <a:stretch>
            <a:fillRect/>
          </a:stretch>
        </p:blipFill>
        <p:spPr>
          <a:xfrm>
            <a:off x="6493667" y="1310494"/>
            <a:ext cx="5698333" cy="4825463"/>
          </a:xfrm>
          <a:prstGeom prst="rect">
            <a:avLst/>
          </a:prstGeom>
        </p:spPr>
      </p:pic>
      <p:sp>
        <p:nvSpPr>
          <p:cNvPr id="6" name="TextBox 5">
            <a:extLst>
              <a:ext uri="{FF2B5EF4-FFF2-40B4-BE49-F238E27FC236}">
                <a16:creationId xmlns:a16="http://schemas.microsoft.com/office/drawing/2014/main" id="{DE081FAC-67D4-4D48-B0A6-22CCBEDFAA90}"/>
              </a:ext>
            </a:extLst>
          </p:cNvPr>
          <p:cNvSpPr txBox="1"/>
          <p:nvPr/>
        </p:nvSpPr>
        <p:spPr>
          <a:xfrm>
            <a:off x="1484311" y="722042"/>
            <a:ext cx="3369043"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selled_products</a:t>
            </a:r>
          </a:p>
        </p:txBody>
      </p:sp>
      <p:sp>
        <p:nvSpPr>
          <p:cNvPr id="7" name="TextBox 6">
            <a:extLst>
              <a:ext uri="{FF2B5EF4-FFF2-40B4-BE49-F238E27FC236}">
                <a16:creationId xmlns:a16="http://schemas.microsoft.com/office/drawing/2014/main" id="{CE19ECEC-37AB-4686-92F9-CD92D0800D79}"/>
              </a:ext>
            </a:extLst>
          </p:cNvPr>
          <p:cNvSpPr txBox="1"/>
          <p:nvPr/>
        </p:nvSpPr>
        <p:spPr>
          <a:xfrm>
            <a:off x="6493667" y="722042"/>
            <a:ext cx="3369043"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product_details</a:t>
            </a:r>
          </a:p>
        </p:txBody>
      </p:sp>
    </p:spTree>
    <p:extLst>
      <p:ext uri="{BB962C8B-B14F-4D97-AF65-F5344CB8AC3E}">
        <p14:creationId xmlns:p14="http://schemas.microsoft.com/office/powerpoint/2010/main" val="17969081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2B95150-D4D6-4236-8429-4CD409D34A06}"/>
              </a:ext>
            </a:extLst>
          </p:cNvPr>
          <p:cNvPicPr/>
          <p:nvPr/>
        </p:nvPicPr>
        <p:blipFill>
          <a:blip r:embed="rId2"/>
          <a:stretch>
            <a:fillRect/>
          </a:stretch>
        </p:blipFill>
        <p:spPr>
          <a:xfrm>
            <a:off x="1540581" y="1220373"/>
            <a:ext cx="4902421" cy="4417254"/>
          </a:xfrm>
          <a:prstGeom prst="rect">
            <a:avLst/>
          </a:prstGeom>
        </p:spPr>
      </p:pic>
      <p:sp>
        <p:nvSpPr>
          <p:cNvPr id="6" name="TextBox 5">
            <a:extLst>
              <a:ext uri="{FF2B5EF4-FFF2-40B4-BE49-F238E27FC236}">
                <a16:creationId xmlns:a16="http://schemas.microsoft.com/office/drawing/2014/main" id="{6A9DC3C5-453B-48FC-B8C6-31A4C63B49E2}"/>
              </a:ext>
            </a:extLst>
          </p:cNvPr>
          <p:cNvSpPr txBox="1"/>
          <p:nvPr/>
        </p:nvSpPr>
        <p:spPr>
          <a:xfrm>
            <a:off x="1540581" y="576775"/>
            <a:ext cx="3441233"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payment</a:t>
            </a:r>
          </a:p>
        </p:txBody>
      </p:sp>
      <p:pic>
        <p:nvPicPr>
          <p:cNvPr id="7" name="Picture 6">
            <a:extLst>
              <a:ext uri="{FF2B5EF4-FFF2-40B4-BE49-F238E27FC236}">
                <a16:creationId xmlns:a16="http://schemas.microsoft.com/office/drawing/2014/main" id="{5E7CDA9F-9292-4271-A7FF-B4900D662E53}"/>
              </a:ext>
            </a:extLst>
          </p:cNvPr>
          <p:cNvPicPr/>
          <p:nvPr/>
        </p:nvPicPr>
        <p:blipFill>
          <a:blip r:embed="rId3"/>
          <a:stretch>
            <a:fillRect/>
          </a:stretch>
        </p:blipFill>
        <p:spPr>
          <a:xfrm>
            <a:off x="6738425" y="1220373"/>
            <a:ext cx="5258532" cy="4417254"/>
          </a:xfrm>
          <a:prstGeom prst="rect">
            <a:avLst/>
          </a:prstGeom>
        </p:spPr>
      </p:pic>
      <p:sp>
        <p:nvSpPr>
          <p:cNvPr id="8" name="TextBox 7">
            <a:extLst>
              <a:ext uri="{FF2B5EF4-FFF2-40B4-BE49-F238E27FC236}">
                <a16:creationId xmlns:a16="http://schemas.microsoft.com/office/drawing/2014/main" id="{57749D20-83B9-470A-B2C8-BCB3E6D09BB1}"/>
              </a:ext>
            </a:extLst>
          </p:cNvPr>
          <p:cNvSpPr txBox="1"/>
          <p:nvPr/>
        </p:nvSpPr>
        <p:spPr>
          <a:xfrm>
            <a:off x="6977574" y="576775"/>
            <a:ext cx="2096087"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Buyer_details</a:t>
            </a:r>
          </a:p>
        </p:txBody>
      </p:sp>
    </p:spTree>
    <p:extLst>
      <p:ext uri="{BB962C8B-B14F-4D97-AF65-F5344CB8AC3E}">
        <p14:creationId xmlns:p14="http://schemas.microsoft.com/office/powerpoint/2010/main" val="16314542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42104D-2A05-4AE9-88B1-47BB11897BDA}"/>
              </a:ext>
            </a:extLst>
          </p:cNvPr>
          <p:cNvPicPr/>
          <p:nvPr/>
        </p:nvPicPr>
        <p:blipFill>
          <a:blip r:embed="rId2"/>
          <a:stretch>
            <a:fillRect/>
          </a:stretch>
        </p:blipFill>
        <p:spPr>
          <a:xfrm>
            <a:off x="1280161" y="976056"/>
            <a:ext cx="5051328" cy="4257126"/>
          </a:xfrm>
          <a:prstGeom prst="rect">
            <a:avLst/>
          </a:prstGeom>
        </p:spPr>
      </p:pic>
      <p:pic>
        <p:nvPicPr>
          <p:cNvPr id="5" name="Picture 4">
            <a:extLst>
              <a:ext uri="{FF2B5EF4-FFF2-40B4-BE49-F238E27FC236}">
                <a16:creationId xmlns:a16="http://schemas.microsoft.com/office/drawing/2014/main" id="{828ED77B-1F25-4D55-935D-21C630BA8872}"/>
              </a:ext>
            </a:extLst>
          </p:cNvPr>
          <p:cNvPicPr/>
          <p:nvPr/>
        </p:nvPicPr>
        <p:blipFill>
          <a:blip r:embed="rId3"/>
          <a:stretch>
            <a:fillRect/>
          </a:stretch>
        </p:blipFill>
        <p:spPr>
          <a:xfrm>
            <a:off x="6682154" y="976056"/>
            <a:ext cx="5331655" cy="4257126"/>
          </a:xfrm>
          <a:prstGeom prst="rect">
            <a:avLst/>
          </a:prstGeom>
        </p:spPr>
      </p:pic>
      <p:sp>
        <p:nvSpPr>
          <p:cNvPr id="6" name="TextBox 5">
            <a:extLst>
              <a:ext uri="{FF2B5EF4-FFF2-40B4-BE49-F238E27FC236}">
                <a16:creationId xmlns:a16="http://schemas.microsoft.com/office/drawing/2014/main" id="{85BE5B4B-7B2F-4594-80B5-90C419A2E353}"/>
              </a:ext>
            </a:extLst>
          </p:cNvPr>
          <p:cNvSpPr txBox="1"/>
          <p:nvPr/>
        </p:nvSpPr>
        <p:spPr>
          <a:xfrm>
            <a:off x="1637549" y="422031"/>
            <a:ext cx="2168276" cy="38340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Credit_details</a:t>
            </a:r>
          </a:p>
        </p:txBody>
      </p:sp>
      <p:sp>
        <p:nvSpPr>
          <p:cNvPr id="7" name="TextBox 6">
            <a:extLst>
              <a:ext uri="{FF2B5EF4-FFF2-40B4-BE49-F238E27FC236}">
                <a16:creationId xmlns:a16="http://schemas.microsoft.com/office/drawing/2014/main" id="{6C102FE4-07BD-4B79-9F43-4A08E35A4559}"/>
              </a:ext>
            </a:extLst>
          </p:cNvPr>
          <p:cNvSpPr txBox="1"/>
          <p:nvPr/>
        </p:nvSpPr>
        <p:spPr>
          <a:xfrm flipH="1">
            <a:off x="6682153" y="436099"/>
            <a:ext cx="2039815"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Credit_purchase</a:t>
            </a:r>
          </a:p>
        </p:txBody>
      </p:sp>
    </p:spTree>
    <p:extLst>
      <p:ext uri="{BB962C8B-B14F-4D97-AF65-F5344CB8AC3E}">
        <p14:creationId xmlns:p14="http://schemas.microsoft.com/office/powerpoint/2010/main" val="25504914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448523F-92F2-48E5-B3F0-632435F5D71B}"/>
              </a:ext>
            </a:extLst>
          </p:cNvPr>
          <p:cNvPicPr/>
          <p:nvPr/>
        </p:nvPicPr>
        <p:blipFill>
          <a:blip r:embed="rId2"/>
          <a:stretch>
            <a:fillRect/>
          </a:stretch>
        </p:blipFill>
        <p:spPr>
          <a:xfrm>
            <a:off x="2644725" y="1366361"/>
            <a:ext cx="7554351" cy="4125278"/>
          </a:xfrm>
          <a:prstGeom prst="rect">
            <a:avLst/>
          </a:prstGeom>
        </p:spPr>
      </p:pic>
      <p:sp>
        <p:nvSpPr>
          <p:cNvPr id="5" name="TextBox 4">
            <a:extLst>
              <a:ext uri="{FF2B5EF4-FFF2-40B4-BE49-F238E27FC236}">
                <a16:creationId xmlns:a16="http://schemas.microsoft.com/office/drawing/2014/main" id="{1E2129E4-3593-4BA7-AC69-C212D31088C7}"/>
              </a:ext>
            </a:extLst>
          </p:cNvPr>
          <p:cNvSpPr txBox="1"/>
          <p:nvPr/>
        </p:nvSpPr>
        <p:spPr>
          <a:xfrm>
            <a:off x="2644725" y="857030"/>
            <a:ext cx="1869614" cy="400110"/>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Bid_on_</a:t>
            </a:r>
            <a:r>
              <a:rPr lang="en-US" sz="2000" b="1" dirty="0">
                <a:latin typeface="Times New Roman" panose="02020603050405020304" pitchFamily="18" charset="0"/>
                <a:cs typeface="Times New Roman" panose="02020603050405020304" pitchFamily="18" charset="0"/>
              </a:rPr>
              <a:t>product</a:t>
            </a:r>
          </a:p>
        </p:txBody>
      </p:sp>
    </p:spTree>
    <p:extLst>
      <p:ext uri="{BB962C8B-B14F-4D97-AF65-F5344CB8AC3E}">
        <p14:creationId xmlns:p14="http://schemas.microsoft.com/office/powerpoint/2010/main" val="35197204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93DE5-0F60-4636-A96B-7791494C084F}"/>
              </a:ext>
            </a:extLst>
          </p:cNvPr>
          <p:cNvSpPr>
            <a:spLocks noGrp="1"/>
          </p:cNvSpPr>
          <p:nvPr>
            <p:ph type="ctrTitle"/>
          </p:nvPr>
        </p:nvSpPr>
        <p:spPr>
          <a:xfrm>
            <a:off x="2079650" y="695571"/>
            <a:ext cx="8574622" cy="2616199"/>
          </a:xfrm>
        </p:spPr>
        <p:txBody>
          <a:bodyPr>
            <a:normAutofit/>
          </a:bodyPr>
          <a:lstStyle/>
          <a:p>
            <a:r>
              <a:rPr lang="en-US" b="1" dirty="0">
                <a:latin typeface="Times New Roman" panose="02020603050405020304" pitchFamily="18" charset="0"/>
                <a:cs typeface="Times New Roman" panose="02020603050405020304" pitchFamily="18" charset="0"/>
              </a:rPr>
              <a:t>User Stories</a:t>
            </a:r>
          </a:p>
        </p:txBody>
      </p:sp>
    </p:spTree>
    <p:extLst>
      <p:ext uri="{BB962C8B-B14F-4D97-AF65-F5344CB8AC3E}">
        <p14:creationId xmlns:p14="http://schemas.microsoft.com/office/powerpoint/2010/main" val="34977496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F48635F-A7C0-4CB4-8026-EC4017D15DA3}"/>
              </a:ext>
            </a:extLst>
          </p:cNvPr>
          <p:cNvGraphicFramePr>
            <a:graphicFrameLocks noGrp="1"/>
          </p:cNvGraphicFramePr>
          <p:nvPr>
            <p:extLst>
              <p:ext uri="{D42A27DB-BD31-4B8C-83A1-F6EECF244321}">
                <p14:modId xmlns:p14="http://schemas.microsoft.com/office/powerpoint/2010/main" val="745808401"/>
              </p:ext>
            </p:extLst>
          </p:nvPr>
        </p:nvGraphicFramePr>
        <p:xfrm>
          <a:off x="0" y="-64091"/>
          <a:ext cx="12191999" cy="6905589"/>
        </p:xfrm>
        <a:graphic>
          <a:graphicData uri="http://schemas.openxmlformats.org/drawingml/2006/table">
            <a:tbl>
              <a:tblPr>
                <a:tableStyleId>{5C22544A-7EE6-4342-B048-85BDC9FD1C3A}</a:tableStyleId>
              </a:tblPr>
              <a:tblGrid>
                <a:gridCol w="792170">
                  <a:extLst>
                    <a:ext uri="{9D8B030D-6E8A-4147-A177-3AD203B41FA5}">
                      <a16:colId xmlns:a16="http://schemas.microsoft.com/office/drawing/2014/main" val="1870687084"/>
                    </a:ext>
                  </a:extLst>
                </a:gridCol>
                <a:gridCol w="1336788">
                  <a:extLst>
                    <a:ext uri="{9D8B030D-6E8A-4147-A177-3AD203B41FA5}">
                      <a16:colId xmlns:a16="http://schemas.microsoft.com/office/drawing/2014/main" val="3073563336"/>
                    </a:ext>
                  </a:extLst>
                </a:gridCol>
                <a:gridCol w="1720494">
                  <a:extLst>
                    <a:ext uri="{9D8B030D-6E8A-4147-A177-3AD203B41FA5}">
                      <a16:colId xmlns:a16="http://schemas.microsoft.com/office/drawing/2014/main" val="2524445630"/>
                    </a:ext>
                  </a:extLst>
                </a:gridCol>
                <a:gridCol w="4901555">
                  <a:extLst>
                    <a:ext uri="{9D8B030D-6E8A-4147-A177-3AD203B41FA5}">
                      <a16:colId xmlns:a16="http://schemas.microsoft.com/office/drawing/2014/main" val="1999471673"/>
                    </a:ext>
                  </a:extLst>
                </a:gridCol>
                <a:gridCol w="792170">
                  <a:extLst>
                    <a:ext uri="{9D8B030D-6E8A-4147-A177-3AD203B41FA5}">
                      <a16:colId xmlns:a16="http://schemas.microsoft.com/office/drawing/2014/main" val="1644841580"/>
                    </a:ext>
                  </a:extLst>
                </a:gridCol>
                <a:gridCol w="2648822">
                  <a:extLst>
                    <a:ext uri="{9D8B030D-6E8A-4147-A177-3AD203B41FA5}">
                      <a16:colId xmlns:a16="http://schemas.microsoft.com/office/drawing/2014/main" val="1025424078"/>
                    </a:ext>
                  </a:extLst>
                </a:gridCol>
              </a:tblGrid>
              <a:tr h="219925">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gridSpan="4">
                  <a:txBody>
                    <a:bodyPr/>
                    <a:lstStyle/>
                    <a:p>
                      <a:pPr algn="ctr" fontAlgn="b"/>
                      <a:r>
                        <a:rPr lang="en-US" sz="1400" b="1" u="none" strike="noStrike">
                          <a:effectLst/>
                          <a:latin typeface="Times New Roman" panose="02020603050405020304" pitchFamily="18" charset="0"/>
                          <a:cs typeface="Times New Roman" panose="02020603050405020304" pitchFamily="18" charset="0"/>
                        </a:rPr>
                        <a:t>USER STORY</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9198053"/>
                  </a:ext>
                </a:extLst>
              </a:tr>
              <a:tr h="212561">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28998224"/>
                  </a:ext>
                </a:extLst>
              </a:tr>
              <a:tr h="212561">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gridSpan="2">
                  <a:txBody>
                    <a:bodyPr/>
                    <a:lstStyle/>
                    <a:p>
                      <a:pPr algn="ctr" fontAlgn="b"/>
                      <a:r>
                        <a:rPr lang="en-US" sz="1400" b="1" u="none" strike="noStrike">
                          <a:effectLst/>
                          <a:latin typeface="Times New Roman" panose="02020603050405020304" pitchFamily="18" charset="0"/>
                          <a:cs typeface="Times New Roman" panose="02020603050405020304" pitchFamily="18" charset="0"/>
                        </a:rPr>
                        <a:t>TecBidder</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hMerge="1">
                  <a:txBody>
                    <a:bodyPr/>
                    <a:lstStyle/>
                    <a:p>
                      <a:endParaRPr lang="en-US"/>
                    </a:p>
                  </a:txBody>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1170534297"/>
                  </a:ext>
                </a:extLst>
              </a:tr>
              <a:tr h="212561">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4030618996"/>
                  </a:ext>
                </a:extLst>
              </a:tr>
              <a:tr h="420564">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SL.No</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ctr" fontAlgn="b"/>
                      <a:r>
                        <a:rPr lang="en-US" sz="1400" b="1" u="none" strike="noStrike" dirty="0">
                          <a:effectLst/>
                          <a:latin typeface="Times New Roman" panose="02020603050405020304" pitchFamily="18" charset="0"/>
                          <a:cs typeface="Times New Roman" panose="02020603050405020304" pitchFamily="18" charset="0"/>
                        </a:rPr>
                        <a:t>FEATURES</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SUB FEATURES</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ctr" fontAlgn="b"/>
                      <a:r>
                        <a:rPr lang="en-US" sz="1400" b="1" u="none" strike="noStrike" dirty="0">
                          <a:effectLst/>
                          <a:latin typeface="Times New Roman" panose="02020603050405020304" pitchFamily="18" charset="0"/>
                          <a:cs typeface="Times New Roman" panose="02020603050405020304" pitchFamily="18" charset="0"/>
                        </a:rPr>
                        <a:t> BREAK DOWN EPICS INTO STORIS</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gridSpan="2">
                  <a:txBody>
                    <a:bodyPr/>
                    <a:lstStyle/>
                    <a:p>
                      <a:pPr algn="ctr" fontAlgn="b"/>
                      <a:r>
                        <a:rPr lang="en-US" sz="1400" b="1" u="none" strike="noStrike">
                          <a:effectLst/>
                          <a:latin typeface="Times New Roman" panose="02020603050405020304" pitchFamily="18" charset="0"/>
                          <a:cs typeface="Times New Roman" panose="02020603050405020304" pitchFamily="18" charset="0"/>
                        </a:rPr>
                        <a:t>    RELEASE 1</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hMerge="1">
                  <a:txBody>
                    <a:bodyPr/>
                    <a:lstStyle/>
                    <a:p>
                      <a:endParaRPr lang="en-US"/>
                    </a:p>
                  </a:txBody>
                  <a:tcPr/>
                </a:tc>
                <a:extLst>
                  <a:ext uri="{0D108BD9-81ED-4DB2-BD59-A6C34878D82A}">
                    <a16:rowId xmlns:a16="http://schemas.microsoft.com/office/drawing/2014/main" val="1446438774"/>
                  </a:ext>
                </a:extLst>
              </a:tr>
              <a:tr h="212561">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dirty="0">
                          <a:effectLst/>
                          <a:latin typeface="Times New Roman" panose="02020603050405020304" pitchFamily="18" charset="0"/>
                          <a:cs typeface="Times New Roman" panose="02020603050405020304" pitchFamily="18" charset="0"/>
                        </a:rPr>
                        <a:t> </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2890080511"/>
                  </a:ext>
                </a:extLst>
              </a:tr>
              <a:tr h="212561">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1</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User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Registration</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(name)(email)(username)(password)</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755374084"/>
                  </a:ext>
                </a:extLst>
              </a:tr>
              <a:tr h="212561">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Login</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dirty="0">
                          <a:effectLst/>
                          <a:latin typeface="Times New Roman" panose="02020603050405020304" pitchFamily="18" charset="0"/>
                          <a:cs typeface="Times New Roman" panose="02020603050405020304" pitchFamily="18" charset="0"/>
                        </a:rPr>
                        <a:t>user name and password</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299275913"/>
                  </a:ext>
                </a:extLst>
              </a:tr>
              <a:tr h="212561">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4160108395"/>
                  </a:ext>
                </a:extLst>
              </a:tr>
              <a:tr h="212561">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2</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Admin</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dirty="0">
                          <a:effectLst/>
                          <a:latin typeface="Times New Roman" panose="02020603050405020304" pitchFamily="18" charset="0"/>
                          <a:cs typeface="Times New Roman" panose="02020603050405020304" pitchFamily="18" charset="0"/>
                        </a:rPr>
                        <a:t>login</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2058515497"/>
                  </a:ext>
                </a:extLst>
              </a:tr>
              <a:tr h="212561">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see seller</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(seller name)(edit&amp;delete seller details)</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3869319156"/>
                  </a:ext>
                </a:extLst>
              </a:tr>
              <a:tr h="212561">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dirty="0">
                          <a:effectLst/>
                          <a:latin typeface="Times New Roman" panose="02020603050405020304" pitchFamily="18" charset="0"/>
                          <a:cs typeface="Times New Roman" panose="02020603050405020304" pitchFamily="18" charset="0"/>
                        </a:rPr>
                        <a:t>see buyer</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(buyer name)(edit &amp;delete buyer details)</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1772971192"/>
                  </a:ext>
                </a:extLst>
              </a:tr>
              <a:tr h="212561">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dirty="0">
                          <a:effectLst/>
                          <a:latin typeface="Times New Roman" panose="02020603050405020304" pitchFamily="18" charset="0"/>
                          <a:cs typeface="Times New Roman" panose="02020603050405020304" pitchFamily="18" charset="0"/>
                        </a:rPr>
                        <a:t>logout</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99068909"/>
                  </a:ext>
                </a:extLst>
              </a:tr>
              <a:tr h="212561">
                <a:tc>
                  <a:txBody>
                    <a:bodyPr/>
                    <a:lstStyle/>
                    <a:p>
                      <a:pPr algn="ctr" fontAlgn="b"/>
                      <a:r>
                        <a:rPr lang="en-US" sz="1400" b="1" u="none" strike="noStrike" dirty="0">
                          <a:effectLst/>
                          <a:latin typeface="Times New Roman" panose="02020603050405020304" pitchFamily="18" charset="0"/>
                          <a:cs typeface="Times New Roman" panose="02020603050405020304" pitchFamily="18" charset="0"/>
                        </a:rPr>
                        <a:t> </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sng" strike="noStrike">
                          <a:effectLst/>
                          <a:latin typeface="Times New Roman" panose="02020603050405020304" pitchFamily="18" charset="0"/>
                          <a:cs typeface="Times New Roman" panose="02020603050405020304" pitchFamily="18" charset="0"/>
                        </a:rPr>
                        <a:t> </a:t>
                      </a:r>
                      <a:endParaRPr lang="en-US" sz="1400" b="1" i="0" u="sng"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dirty="0">
                          <a:effectLst/>
                          <a:latin typeface="Times New Roman" panose="02020603050405020304" pitchFamily="18" charset="0"/>
                          <a:cs typeface="Times New Roman" panose="02020603050405020304" pitchFamily="18" charset="0"/>
                        </a:rPr>
                        <a:t> </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1857882963"/>
                  </a:ext>
                </a:extLst>
              </a:tr>
              <a:tr h="212561">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3</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 Seller login</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dirty="0">
                          <a:effectLst/>
                          <a:latin typeface="Times New Roman" panose="02020603050405020304" pitchFamily="18" charset="0"/>
                          <a:cs typeface="Times New Roman" panose="02020603050405020304" pitchFamily="18" charset="0"/>
                        </a:rPr>
                        <a:t>login</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3081842126"/>
                  </a:ext>
                </a:extLst>
              </a:tr>
              <a:tr h="420564">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dirty="0">
                          <a:effectLst/>
                          <a:latin typeface="Times New Roman" panose="02020603050405020304" pitchFamily="18" charset="0"/>
                          <a:cs typeface="Times New Roman" panose="02020603050405020304" pitchFamily="18" charset="0"/>
                        </a:rPr>
                        <a:t>add product</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(upload product picture)(starting price)(set bid time)(description)</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335506822"/>
                  </a:ext>
                </a:extLst>
              </a:tr>
              <a:tr h="628568">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view payment history</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(card holder)(card number)(amount)(product name)</a:t>
                      </a:r>
                      <a:br>
                        <a:rPr lang="en-US" sz="1400" b="1" u="none" strike="noStrike">
                          <a:effectLst/>
                          <a:latin typeface="Times New Roman" panose="02020603050405020304" pitchFamily="18" charset="0"/>
                          <a:cs typeface="Times New Roman" panose="02020603050405020304" pitchFamily="18" charset="0"/>
                        </a:rPr>
                      </a:br>
                      <a:r>
                        <a:rPr lang="en-US" sz="1400" b="1" u="none" strike="noStrike">
                          <a:effectLst/>
                          <a:latin typeface="Times New Roman" panose="02020603050405020304" pitchFamily="18" charset="0"/>
                          <a:cs typeface="Times New Roman" panose="02020603050405020304" pitchFamily="18" charset="0"/>
                        </a:rPr>
                        <a:t>(product image)(payment time)</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dirty="0">
                          <a:effectLst/>
                          <a:latin typeface="Times New Roman" panose="02020603050405020304" pitchFamily="18" charset="0"/>
                          <a:cs typeface="Times New Roman" panose="02020603050405020304" pitchFamily="18" charset="0"/>
                        </a:rPr>
                        <a:t> </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249122485"/>
                  </a:ext>
                </a:extLst>
              </a:tr>
              <a:tr h="628568">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view product orders</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(product image)(product name)(consumer name)</a:t>
                      </a:r>
                      <a:br>
                        <a:rPr lang="en-US" sz="1400" b="1" u="none" strike="noStrike">
                          <a:effectLst/>
                          <a:latin typeface="Times New Roman" panose="02020603050405020304" pitchFamily="18" charset="0"/>
                          <a:cs typeface="Times New Roman" panose="02020603050405020304" pitchFamily="18" charset="0"/>
                        </a:rPr>
                      </a:br>
                      <a:r>
                        <a:rPr lang="en-US" sz="1400" b="1" u="none" strike="noStrike">
                          <a:effectLst/>
                          <a:latin typeface="Times New Roman" panose="02020603050405020304" pitchFamily="18" charset="0"/>
                          <a:cs typeface="Times New Roman" panose="02020603050405020304" pitchFamily="18" charset="0"/>
                        </a:rPr>
                        <a:t>(phone number)(order date)</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2487034308"/>
                  </a:ext>
                </a:extLst>
              </a:tr>
              <a:tr h="212561">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logout</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1993186876"/>
                  </a:ext>
                </a:extLst>
              </a:tr>
              <a:tr h="212561">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1219090075"/>
                  </a:ext>
                </a:extLst>
              </a:tr>
              <a:tr h="212561">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4</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ctr" fontAlgn="b"/>
                      <a:r>
                        <a:rPr lang="en-US" sz="1400" b="1" u="none" strike="noStrike">
                          <a:effectLst/>
                          <a:latin typeface="Times New Roman" panose="02020603050405020304" pitchFamily="18" charset="0"/>
                          <a:cs typeface="Times New Roman" panose="02020603050405020304" pitchFamily="18" charset="0"/>
                        </a:rPr>
                        <a:t>Buyer Login</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Login</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751572826"/>
                  </a:ext>
                </a:extLst>
              </a:tr>
              <a:tr h="212561">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Search bid</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2195141540"/>
                  </a:ext>
                </a:extLst>
              </a:tr>
              <a:tr h="212561">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Buy credits</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(card number)(name)(security number)</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4004380903"/>
                  </a:ext>
                </a:extLst>
              </a:tr>
              <a:tr h="420564">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Bid on product</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(product name)(bid price)(bid creadits)(bid time)</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3499182282"/>
                  </a:ext>
                </a:extLst>
              </a:tr>
              <a:tr h="212561">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logout</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a:effectLst/>
                          <a:latin typeface="Times New Roman" panose="02020603050405020304" pitchFamily="18" charset="0"/>
                          <a:cs typeface="Times New Roman" panose="02020603050405020304" pitchFamily="18" charset="0"/>
                        </a:rPr>
                        <a:t> </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tc>
                  <a:txBody>
                    <a:bodyPr/>
                    <a:lstStyle/>
                    <a:p>
                      <a:pPr algn="l" fontAlgn="b"/>
                      <a:r>
                        <a:rPr lang="en-US" sz="1400" b="1" u="none" strike="noStrike" dirty="0">
                          <a:effectLst/>
                          <a:latin typeface="Times New Roman" panose="02020603050405020304" pitchFamily="18" charset="0"/>
                          <a:cs typeface="Times New Roman" panose="02020603050405020304" pitchFamily="18" charset="0"/>
                        </a:rPr>
                        <a:t> </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5342" marR="5342" marT="5342" marB="0" anchor="b">
                    <a:solidFill>
                      <a:schemeClr val="accent1">
                        <a:lumMod val="20000"/>
                        <a:lumOff val="80000"/>
                      </a:schemeClr>
                    </a:solidFill>
                  </a:tcPr>
                </a:tc>
                <a:extLst>
                  <a:ext uri="{0D108BD9-81ED-4DB2-BD59-A6C34878D82A}">
                    <a16:rowId xmlns:a16="http://schemas.microsoft.com/office/drawing/2014/main" val="3332408278"/>
                  </a:ext>
                </a:extLst>
              </a:tr>
            </a:tbl>
          </a:graphicData>
        </a:graphic>
      </p:graphicFrame>
    </p:spTree>
    <p:extLst>
      <p:ext uri="{BB962C8B-B14F-4D97-AF65-F5344CB8AC3E}">
        <p14:creationId xmlns:p14="http://schemas.microsoft.com/office/powerpoint/2010/main" val="20782871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921DE-B0E3-4C16-B78C-C4067670C150}"/>
              </a:ext>
            </a:extLst>
          </p:cNvPr>
          <p:cNvSpPr>
            <a:spLocks noGrp="1"/>
          </p:cNvSpPr>
          <p:nvPr>
            <p:ph type="title"/>
          </p:nvPr>
        </p:nvSpPr>
        <p:spPr>
          <a:xfrm>
            <a:off x="1540581" y="2144150"/>
            <a:ext cx="10018713" cy="1752599"/>
          </a:xfrm>
        </p:spPr>
        <p:txBody>
          <a:bodyPr>
            <a:normAutofit/>
          </a:bodyPr>
          <a:lstStyle/>
          <a:p>
            <a:pPr algn="ctr"/>
            <a:r>
              <a:rPr lang="en-US" sz="4800" b="1" dirty="0">
                <a:solidFill>
                  <a:schemeClr val="tx1"/>
                </a:solidFill>
                <a:latin typeface="Times New Roman" panose="02020603050405020304" pitchFamily="18" charset="0"/>
                <a:cs typeface="Times New Roman" panose="02020603050405020304" pitchFamily="18" charset="0"/>
              </a:rPr>
              <a:t>Validation Testing</a:t>
            </a:r>
          </a:p>
        </p:txBody>
      </p:sp>
    </p:spTree>
    <p:extLst>
      <p:ext uri="{BB962C8B-B14F-4D97-AF65-F5344CB8AC3E}">
        <p14:creationId xmlns:p14="http://schemas.microsoft.com/office/powerpoint/2010/main" val="2969758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853B9-2EF9-4140-800A-E49149639065}"/>
              </a:ext>
            </a:extLst>
          </p:cNvPr>
          <p:cNvSpPr>
            <a:spLocks noGrp="1"/>
          </p:cNvSpPr>
          <p:nvPr>
            <p:ph type="title"/>
          </p:nvPr>
        </p:nvSpPr>
        <p:spPr>
          <a:xfrm>
            <a:off x="1484311" y="685801"/>
            <a:ext cx="10018713" cy="861646"/>
          </a:xfrm>
        </p:spPr>
        <p:txBody>
          <a:bodyPr>
            <a:normAutofit/>
          </a:bodyPr>
          <a:lstStyle/>
          <a:p>
            <a:pPr algn="l"/>
            <a:r>
              <a:rPr lang="en-US" dirty="0"/>
              <a:t>Introduction</a:t>
            </a:r>
          </a:p>
        </p:txBody>
      </p:sp>
      <p:sp>
        <p:nvSpPr>
          <p:cNvPr id="3" name="Content Placeholder 2">
            <a:extLst>
              <a:ext uri="{FF2B5EF4-FFF2-40B4-BE49-F238E27FC236}">
                <a16:creationId xmlns:a16="http://schemas.microsoft.com/office/drawing/2014/main" id="{28124E75-B038-4E8C-8493-E2698905EB7C}"/>
              </a:ext>
            </a:extLst>
          </p:cNvPr>
          <p:cNvSpPr>
            <a:spLocks noGrp="1"/>
          </p:cNvSpPr>
          <p:nvPr>
            <p:ph idx="1"/>
          </p:nvPr>
        </p:nvSpPr>
        <p:spPr>
          <a:xfrm>
            <a:off x="1484310" y="1547447"/>
            <a:ext cx="10018713" cy="5017476"/>
          </a:xfrm>
        </p:spPr>
        <p:txBody>
          <a:bodyPr/>
          <a:lstStyle/>
          <a:p>
            <a:pPr marL="0" indent="0">
              <a:buNone/>
            </a:pPr>
            <a:r>
              <a:rPr lang="en-US" dirty="0"/>
              <a:t>The project “TecBidder” is an online auction system that provide a platform for the customer to buy the products by bidding in a competitive manner. TecBidder has introduced a completely new and funny way of online shopping. TecBidder.com is a new exciting auction website where you can win branded new products at huge discounts. Tecbidder gives an opportunity to those people who can't afford to purchase costly branded products, they can try our risk-free auctions to win their desired products like Smartphones, Laptop, Tablets &amp; branded watches.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8730845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2CA56646-25FA-4ED6-9982-361F025FEC67}"/>
              </a:ext>
            </a:extLst>
          </p:cNvPr>
          <p:cNvGraphicFramePr>
            <a:graphicFrameLocks noGrp="1"/>
          </p:cNvGraphicFramePr>
          <p:nvPr>
            <p:extLst>
              <p:ext uri="{D42A27DB-BD31-4B8C-83A1-F6EECF244321}">
                <p14:modId xmlns:p14="http://schemas.microsoft.com/office/powerpoint/2010/main" val="623072708"/>
              </p:ext>
            </p:extLst>
          </p:nvPr>
        </p:nvGraphicFramePr>
        <p:xfrm>
          <a:off x="0" y="0"/>
          <a:ext cx="12070079" cy="9163078"/>
        </p:xfrm>
        <a:graphic>
          <a:graphicData uri="http://schemas.openxmlformats.org/drawingml/2006/table">
            <a:tbl>
              <a:tblPr>
                <a:tableStyleId>{5C22544A-7EE6-4342-B048-85BDC9FD1C3A}</a:tableStyleId>
              </a:tblPr>
              <a:tblGrid>
                <a:gridCol w="1449796">
                  <a:extLst>
                    <a:ext uri="{9D8B030D-6E8A-4147-A177-3AD203B41FA5}">
                      <a16:colId xmlns:a16="http://schemas.microsoft.com/office/drawing/2014/main" val="936495524"/>
                    </a:ext>
                  </a:extLst>
                </a:gridCol>
                <a:gridCol w="1766996">
                  <a:extLst>
                    <a:ext uri="{9D8B030D-6E8A-4147-A177-3AD203B41FA5}">
                      <a16:colId xmlns:a16="http://schemas.microsoft.com/office/drawing/2014/main" val="2606826807"/>
                    </a:ext>
                  </a:extLst>
                </a:gridCol>
                <a:gridCol w="2320074">
                  <a:extLst>
                    <a:ext uri="{9D8B030D-6E8A-4147-A177-3AD203B41FA5}">
                      <a16:colId xmlns:a16="http://schemas.microsoft.com/office/drawing/2014/main" val="4151741648"/>
                    </a:ext>
                  </a:extLst>
                </a:gridCol>
                <a:gridCol w="2320074">
                  <a:extLst>
                    <a:ext uri="{9D8B030D-6E8A-4147-A177-3AD203B41FA5}">
                      <a16:colId xmlns:a16="http://schemas.microsoft.com/office/drawing/2014/main" val="291298556"/>
                    </a:ext>
                  </a:extLst>
                </a:gridCol>
                <a:gridCol w="2220438">
                  <a:extLst>
                    <a:ext uri="{9D8B030D-6E8A-4147-A177-3AD203B41FA5}">
                      <a16:colId xmlns:a16="http://schemas.microsoft.com/office/drawing/2014/main" val="1553477083"/>
                    </a:ext>
                  </a:extLst>
                </a:gridCol>
                <a:gridCol w="1309490">
                  <a:extLst>
                    <a:ext uri="{9D8B030D-6E8A-4147-A177-3AD203B41FA5}">
                      <a16:colId xmlns:a16="http://schemas.microsoft.com/office/drawing/2014/main" val="4105058511"/>
                    </a:ext>
                  </a:extLst>
                </a:gridCol>
                <a:gridCol w="683211">
                  <a:extLst>
                    <a:ext uri="{9D8B030D-6E8A-4147-A177-3AD203B41FA5}">
                      <a16:colId xmlns:a16="http://schemas.microsoft.com/office/drawing/2014/main" val="2127808321"/>
                    </a:ext>
                  </a:extLst>
                </a:gridCol>
              </a:tblGrid>
              <a:tr h="675469">
                <a:tc>
                  <a:txBody>
                    <a:bodyPr/>
                    <a:lstStyle/>
                    <a:p>
                      <a:pPr algn="ctr" fontAlgn="ctr"/>
                      <a:r>
                        <a:rPr lang="en-US" sz="1600" b="1" u="none" strike="noStrike" dirty="0">
                          <a:effectLst/>
                          <a:latin typeface="Times New Roman" panose="02020603050405020304" pitchFamily="18" charset="0"/>
                          <a:cs typeface="Times New Roman" panose="02020603050405020304" pitchFamily="18" charset="0"/>
                        </a:rPr>
                        <a:t>SL.NO</a:t>
                      </a:r>
                      <a:endParaRPr lang="en-US"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3905" marR="3905" marT="3905" marB="0" anchor="ctr"/>
                </a:tc>
                <a:tc>
                  <a:txBody>
                    <a:bodyPr/>
                    <a:lstStyle/>
                    <a:p>
                      <a:pPr algn="ctr" fontAlgn="ctr"/>
                      <a:r>
                        <a:rPr lang="en-US" sz="1600" b="1" u="none" strike="noStrike" dirty="0">
                          <a:effectLst/>
                          <a:latin typeface="Times New Roman" panose="02020603050405020304" pitchFamily="18" charset="0"/>
                          <a:cs typeface="Times New Roman" panose="02020603050405020304" pitchFamily="18" charset="0"/>
                        </a:rPr>
                        <a:t>Page</a:t>
                      </a:r>
                      <a:endParaRPr lang="en-US"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3905" marR="3905" marT="3905" marB="0" anchor="ctr"/>
                </a:tc>
                <a:tc>
                  <a:txBody>
                    <a:bodyPr/>
                    <a:lstStyle/>
                    <a:p>
                      <a:pPr algn="ctr" fontAlgn="ctr"/>
                      <a:r>
                        <a:rPr lang="en-US" sz="1600" b="1" u="none" strike="noStrike">
                          <a:effectLst/>
                          <a:latin typeface="Times New Roman" panose="02020603050405020304" pitchFamily="18" charset="0"/>
                          <a:cs typeface="Times New Roman" panose="02020603050405020304" pitchFamily="18" charset="0"/>
                        </a:rPr>
                        <a:t> Test Step</a:t>
                      </a:r>
                      <a:endParaRPr lang="en-US" sz="1600" b="1" i="0" u="none" strike="noStrike">
                        <a:solidFill>
                          <a:srgbClr val="000000"/>
                        </a:solidFill>
                        <a:effectLst/>
                        <a:latin typeface="Times New Roman" panose="02020603050405020304" pitchFamily="18" charset="0"/>
                        <a:cs typeface="Times New Roman" panose="02020603050405020304" pitchFamily="18" charset="0"/>
                      </a:endParaRPr>
                    </a:p>
                  </a:txBody>
                  <a:tcPr marL="3905" marR="3905" marT="3905" marB="0" anchor="ctr"/>
                </a:tc>
                <a:tc>
                  <a:txBody>
                    <a:bodyPr/>
                    <a:lstStyle/>
                    <a:p>
                      <a:pPr algn="ctr" fontAlgn="ctr"/>
                      <a:r>
                        <a:rPr lang="en-US" sz="1600" b="1" u="none" strike="noStrike">
                          <a:effectLst/>
                          <a:latin typeface="Times New Roman" panose="02020603050405020304" pitchFamily="18" charset="0"/>
                          <a:cs typeface="Times New Roman" panose="02020603050405020304" pitchFamily="18" charset="0"/>
                        </a:rPr>
                        <a:t>Expected Result</a:t>
                      </a:r>
                      <a:endParaRPr lang="en-US" sz="1600" b="1" i="0" u="none" strike="noStrike">
                        <a:solidFill>
                          <a:srgbClr val="000000"/>
                        </a:solidFill>
                        <a:effectLst/>
                        <a:latin typeface="Times New Roman" panose="02020603050405020304" pitchFamily="18" charset="0"/>
                        <a:cs typeface="Times New Roman" panose="02020603050405020304" pitchFamily="18" charset="0"/>
                      </a:endParaRPr>
                    </a:p>
                  </a:txBody>
                  <a:tcPr marL="3905" marR="3905" marT="3905" marB="0" anchor="ctr"/>
                </a:tc>
                <a:tc>
                  <a:txBody>
                    <a:bodyPr/>
                    <a:lstStyle/>
                    <a:p>
                      <a:pPr algn="ctr" fontAlgn="ctr"/>
                      <a:r>
                        <a:rPr lang="en-US" sz="1600" b="1" u="none" strike="noStrike">
                          <a:effectLst/>
                          <a:latin typeface="Times New Roman" panose="02020603050405020304" pitchFamily="18" charset="0"/>
                          <a:cs typeface="Times New Roman" panose="02020603050405020304" pitchFamily="18" charset="0"/>
                        </a:rPr>
                        <a:t>Actual Result</a:t>
                      </a:r>
                      <a:endParaRPr lang="en-US" sz="1600" b="1" i="0" u="none" strike="noStrike">
                        <a:solidFill>
                          <a:srgbClr val="000000"/>
                        </a:solidFill>
                        <a:effectLst/>
                        <a:latin typeface="Times New Roman" panose="02020603050405020304" pitchFamily="18" charset="0"/>
                        <a:cs typeface="Times New Roman" panose="02020603050405020304" pitchFamily="18" charset="0"/>
                      </a:endParaRPr>
                    </a:p>
                  </a:txBody>
                  <a:tcPr marL="3905" marR="3905" marT="3905" marB="0" anchor="ctr"/>
                </a:tc>
                <a:tc>
                  <a:txBody>
                    <a:bodyPr/>
                    <a:lstStyle/>
                    <a:p>
                      <a:pPr algn="ctr" fontAlgn="ctr"/>
                      <a:r>
                        <a:rPr lang="en-US" sz="1600" b="1" u="none" strike="noStrike">
                          <a:effectLst/>
                          <a:latin typeface="Times New Roman" panose="02020603050405020304" pitchFamily="18" charset="0"/>
                          <a:cs typeface="Times New Roman" panose="02020603050405020304" pitchFamily="18" charset="0"/>
                        </a:rPr>
                        <a:t>Status</a:t>
                      </a:r>
                      <a:endParaRPr lang="en-US" sz="1600" b="1" i="0" u="none" strike="noStrike">
                        <a:solidFill>
                          <a:srgbClr val="000000"/>
                        </a:solidFill>
                        <a:effectLst/>
                        <a:latin typeface="Times New Roman" panose="02020603050405020304" pitchFamily="18" charset="0"/>
                        <a:cs typeface="Times New Roman" panose="02020603050405020304" pitchFamily="18" charset="0"/>
                      </a:endParaRPr>
                    </a:p>
                  </a:txBody>
                  <a:tcPr marL="3905" marR="3905" marT="3905" marB="0" anchor="ctr"/>
                </a:tc>
                <a:tc>
                  <a:txBody>
                    <a:bodyPr/>
                    <a:lstStyle/>
                    <a:p>
                      <a:pPr algn="ctr" fontAlgn="ctr"/>
                      <a:r>
                        <a:rPr lang="en-US" sz="1600" b="1" u="none" strike="noStrike" dirty="0">
                          <a:effectLst/>
                          <a:latin typeface="Times New Roman" panose="02020603050405020304" pitchFamily="18" charset="0"/>
                          <a:cs typeface="Times New Roman" panose="02020603050405020304" pitchFamily="18" charset="0"/>
                        </a:rPr>
                        <a:t>Remarks</a:t>
                      </a:r>
                      <a:br>
                        <a:rPr lang="en-US" sz="1600" b="1" u="none" strike="noStrike" dirty="0">
                          <a:effectLst/>
                          <a:latin typeface="Times New Roman" panose="02020603050405020304" pitchFamily="18" charset="0"/>
                          <a:cs typeface="Times New Roman" panose="02020603050405020304" pitchFamily="18" charset="0"/>
                        </a:rPr>
                      </a:br>
                      <a:r>
                        <a:rPr lang="en-US" sz="1600" b="1" u="none" strike="noStrike" dirty="0">
                          <a:effectLst/>
                          <a:latin typeface="Times New Roman" panose="02020603050405020304" pitchFamily="18" charset="0"/>
                          <a:cs typeface="Times New Roman" panose="02020603050405020304" pitchFamily="18" charset="0"/>
                        </a:rPr>
                        <a:t> (if any)</a:t>
                      </a:r>
                      <a:endParaRPr lang="en-US"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3905" marR="3905" marT="3905" marB="0" anchor="ctr"/>
                </a:tc>
                <a:extLst>
                  <a:ext uri="{0D108BD9-81ED-4DB2-BD59-A6C34878D82A}">
                    <a16:rowId xmlns:a16="http://schemas.microsoft.com/office/drawing/2014/main" val="4206751906"/>
                  </a:ext>
                </a:extLst>
              </a:tr>
              <a:tr h="882978">
                <a:tc rowSpan="4">
                  <a:txBody>
                    <a:bodyPr/>
                    <a:lstStyle/>
                    <a:p>
                      <a:pPr algn="ctr" fontAlgn="ctr"/>
                      <a:r>
                        <a:rPr lang="en-US" sz="1400" b="0" u="none" strike="noStrike" dirty="0">
                          <a:effectLst/>
                        </a:rPr>
                        <a:t>1</a:t>
                      </a:r>
                      <a:endParaRPr lang="en-US" sz="1400" b="0" i="0" u="none" strike="noStrike" dirty="0">
                        <a:solidFill>
                          <a:srgbClr val="000000"/>
                        </a:solidFill>
                        <a:effectLst/>
                        <a:latin typeface="Calibri" panose="020F0502020204030204" pitchFamily="34" charset="0"/>
                      </a:endParaRPr>
                    </a:p>
                  </a:txBody>
                  <a:tcPr marL="3905" marR="3905" marT="3905" marB="0" anchor="ctr"/>
                </a:tc>
                <a:tc rowSpan="4">
                  <a:txBody>
                    <a:bodyPr/>
                    <a:lstStyle/>
                    <a:p>
                      <a:pPr algn="l" fontAlgn="ctr"/>
                      <a:r>
                        <a:rPr lang="en-US" sz="1400" b="0" u="none" strike="noStrike" dirty="0">
                          <a:effectLst/>
                        </a:rPr>
                        <a:t>User Login</a:t>
                      </a:r>
                      <a:endParaRPr lang="en-US" sz="1400" b="0" i="0" u="none" strike="noStrike" dirty="0">
                        <a:solidFill>
                          <a:srgbClr val="000000"/>
                        </a:solidFill>
                        <a:effectLst/>
                        <a:latin typeface="Calibri" panose="020F0502020204030204" pitchFamily="34" charset="0"/>
                      </a:endParaRPr>
                    </a:p>
                  </a:txBody>
                  <a:tcPr marL="3905" marR="3905" marT="3905" marB="0" anchor="ctr"/>
                </a:tc>
                <a:tc>
                  <a:txBody>
                    <a:bodyPr/>
                    <a:lstStyle/>
                    <a:p>
                      <a:pPr algn="l" fontAlgn="b"/>
                      <a:r>
                        <a:rPr lang="en-US" sz="1400" b="0" u="none" strike="noStrike">
                          <a:effectLst/>
                        </a:rPr>
                        <a:t>User Click LOGIN button without </a:t>
                      </a:r>
                      <a:br>
                        <a:rPr lang="en-US" sz="1400" b="0" u="none" strike="noStrike">
                          <a:effectLst/>
                        </a:rPr>
                      </a:br>
                      <a:r>
                        <a:rPr lang="en-US" sz="1400" b="0" u="none" strike="noStrike">
                          <a:effectLst/>
                        </a:rPr>
                        <a:t>enter username and password</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l" fontAlgn="ctr"/>
                      <a:r>
                        <a:rPr lang="en-US" sz="1400" b="0" u="none" strike="noStrike">
                          <a:effectLst/>
                        </a:rPr>
                        <a:t>Messgae like </a:t>
                      </a:r>
                      <a:br>
                        <a:rPr lang="en-US" sz="1400" b="0" u="none" strike="noStrike">
                          <a:effectLst/>
                        </a:rPr>
                      </a:br>
                      <a:r>
                        <a:rPr lang="en-US" sz="1400" b="0" u="none" strike="noStrike">
                          <a:effectLst/>
                        </a:rPr>
                        <a:t>"Please fillout this field" should be appear</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l" fontAlgn="ctr"/>
                      <a:r>
                        <a:rPr lang="en-US" sz="1400" b="0" u="none" strike="noStrike">
                          <a:effectLst/>
                        </a:rPr>
                        <a:t>Message like</a:t>
                      </a:r>
                      <a:br>
                        <a:rPr lang="en-US" sz="1400" b="0" u="none" strike="noStrike">
                          <a:effectLst/>
                        </a:rPr>
                      </a:br>
                      <a:r>
                        <a:rPr lang="en-US" sz="1400" b="0" u="none" strike="noStrike">
                          <a:effectLst/>
                        </a:rPr>
                        <a:t> "Please fillout this field" </a:t>
                      </a:r>
                      <a:br>
                        <a:rPr lang="en-US" sz="1400" b="0" u="none" strike="noStrike">
                          <a:effectLst/>
                        </a:rPr>
                      </a:br>
                      <a:r>
                        <a:rPr lang="en-US" sz="1400" b="0" u="none" strike="noStrike">
                          <a:effectLst/>
                        </a:rPr>
                        <a:t>appear</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ctr" fontAlgn="ctr"/>
                      <a:r>
                        <a:rPr lang="en-US" sz="1400" b="0" u="none" strike="noStrike">
                          <a:effectLst/>
                        </a:rPr>
                        <a:t>Pass</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ctr" fontAlgn="ctr"/>
                      <a:r>
                        <a:rPr lang="en-US" sz="1400" b="0" u="none" strike="noStrike">
                          <a:effectLst/>
                        </a:rPr>
                        <a:t>None</a:t>
                      </a:r>
                      <a:endParaRPr lang="en-US" sz="1400" b="0" i="0" u="none" strike="noStrike">
                        <a:solidFill>
                          <a:srgbClr val="000000"/>
                        </a:solidFill>
                        <a:effectLst/>
                        <a:latin typeface="Calibri" panose="020F0502020204030204" pitchFamily="34" charset="0"/>
                      </a:endParaRPr>
                    </a:p>
                  </a:txBody>
                  <a:tcPr marL="3905" marR="3905" marT="3905" marB="0" anchor="ctr"/>
                </a:tc>
                <a:extLst>
                  <a:ext uri="{0D108BD9-81ED-4DB2-BD59-A6C34878D82A}">
                    <a16:rowId xmlns:a16="http://schemas.microsoft.com/office/drawing/2014/main" val="896427718"/>
                  </a:ext>
                </a:extLst>
              </a:tr>
              <a:tr h="675469">
                <a:tc vMerge="1">
                  <a:txBody>
                    <a:bodyPr/>
                    <a:lstStyle/>
                    <a:p>
                      <a:endParaRPr lang="en-US"/>
                    </a:p>
                  </a:txBody>
                  <a:tcPr/>
                </a:tc>
                <a:tc vMerge="1">
                  <a:txBody>
                    <a:bodyPr/>
                    <a:lstStyle/>
                    <a:p>
                      <a:endParaRPr lang="en-US"/>
                    </a:p>
                  </a:txBody>
                  <a:tcPr/>
                </a:tc>
                <a:tc>
                  <a:txBody>
                    <a:bodyPr/>
                    <a:lstStyle/>
                    <a:p>
                      <a:pPr algn="l" fontAlgn="b"/>
                      <a:r>
                        <a:rPr lang="en-US" sz="1400" b="0" u="none" strike="noStrike" dirty="0">
                          <a:effectLst/>
                        </a:rPr>
                        <a:t>User enter valid Username and invalid password</a:t>
                      </a:r>
                      <a:endParaRPr lang="en-US" sz="1400" b="0" i="0" u="none" strike="noStrike" dirty="0">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Message like </a:t>
                      </a:r>
                      <a:br>
                        <a:rPr lang="en-US" sz="1400" b="0" u="none" strike="noStrike">
                          <a:effectLst/>
                        </a:rPr>
                      </a:br>
                      <a:r>
                        <a:rPr lang="en-US" sz="1400" b="0" u="none" strike="noStrike">
                          <a:effectLst/>
                        </a:rPr>
                        <a:t>"Check your credentials"should appear</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Message like </a:t>
                      </a:r>
                      <a:br>
                        <a:rPr lang="en-US" sz="1400" b="0" u="none" strike="noStrike">
                          <a:effectLst/>
                        </a:rPr>
                      </a:br>
                      <a:r>
                        <a:rPr lang="en-US" sz="1400" b="0" u="none" strike="noStrike">
                          <a:effectLst/>
                        </a:rPr>
                        <a:t>"Check your credentials"</a:t>
                      </a:r>
                      <a:br>
                        <a:rPr lang="en-US" sz="1400" b="0" u="none" strike="noStrike">
                          <a:effectLst/>
                        </a:rPr>
                      </a:br>
                      <a:r>
                        <a:rPr lang="en-US" sz="1400" b="0" u="none" strike="noStrike">
                          <a:effectLst/>
                        </a:rPr>
                        <a:t> appear successfully</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ctr" fontAlgn="ctr"/>
                      <a:r>
                        <a:rPr lang="en-US" sz="1400" b="0" u="none" strike="noStrike">
                          <a:effectLst/>
                        </a:rPr>
                        <a:t>Pass</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ctr" fontAlgn="b"/>
                      <a:r>
                        <a:rPr lang="en-US" sz="1400" b="0" u="none" strike="noStrike">
                          <a:effectLst/>
                        </a:rPr>
                        <a:t>None</a:t>
                      </a:r>
                      <a:endParaRPr lang="en-US" sz="1400" b="0" i="0" u="none" strike="noStrike">
                        <a:solidFill>
                          <a:srgbClr val="000000"/>
                        </a:solidFill>
                        <a:effectLst/>
                        <a:latin typeface="Calibri" panose="020F0502020204030204" pitchFamily="34" charset="0"/>
                      </a:endParaRPr>
                    </a:p>
                  </a:txBody>
                  <a:tcPr marL="3905" marR="3905" marT="3905" marB="0" anchor="b"/>
                </a:tc>
                <a:extLst>
                  <a:ext uri="{0D108BD9-81ED-4DB2-BD59-A6C34878D82A}">
                    <a16:rowId xmlns:a16="http://schemas.microsoft.com/office/drawing/2014/main" val="2087970651"/>
                  </a:ext>
                </a:extLst>
              </a:tr>
              <a:tr h="675469">
                <a:tc vMerge="1">
                  <a:txBody>
                    <a:bodyPr/>
                    <a:lstStyle/>
                    <a:p>
                      <a:endParaRPr lang="en-US"/>
                    </a:p>
                  </a:txBody>
                  <a:tcPr/>
                </a:tc>
                <a:tc vMerge="1">
                  <a:txBody>
                    <a:bodyPr/>
                    <a:lstStyle/>
                    <a:p>
                      <a:endParaRPr lang="en-US"/>
                    </a:p>
                  </a:txBody>
                  <a:tcPr/>
                </a:tc>
                <a:tc>
                  <a:txBody>
                    <a:bodyPr/>
                    <a:lstStyle/>
                    <a:p>
                      <a:pPr algn="l" fontAlgn="b"/>
                      <a:r>
                        <a:rPr lang="en-US" sz="1400" b="0" u="none" strike="noStrike" dirty="0">
                          <a:effectLst/>
                        </a:rPr>
                        <a:t>User enter non-existing username and password</a:t>
                      </a:r>
                      <a:endParaRPr lang="en-US" sz="1400" b="0" i="0" u="none" strike="noStrike" dirty="0">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Message like </a:t>
                      </a:r>
                      <a:br>
                        <a:rPr lang="en-US" sz="1400" b="0" u="none" strike="noStrike">
                          <a:effectLst/>
                        </a:rPr>
                      </a:br>
                      <a:r>
                        <a:rPr lang="en-US" sz="1400" b="0" u="none" strike="noStrike">
                          <a:effectLst/>
                        </a:rPr>
                        <a:t>"Check your credentials"should appear</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Message like </a:t>
                      </a:r>
                      <a:br>
                        <a:rPr lang="en-US" sz="1400" b="0" u="none" strike="noStrike">
                          <a:effectLst/>
                        </a:rPr>
                      </a:br>
                      <a:r>
                        <a:rPr lang="en-US" sz="1400" b="0" u="none" strike="noStrike">
                          <a:effectLst/>
                        </a:rPr>
                        <a:t>"Check your credentials"</a:t>
                      </a:r>
                      <a:br>
                        <a:rPr lang="en-US" sz="1400" b="0" u="none" strike="noStrike">
                          <a:effectLst/>
                        </a:rPr>
                      </a:br>
                      <a:r>
                        <a:rPr lang="en-US" sz="1400" b="0" u="none" strike="noStrike">
                          <a:effectLst/>
                        </a:rPr>
                        <a:t> appear successfully</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ctr" fontAlgn="ctr"/>
                      <a:r>
                        <a:rPr lang="en-US" sz="1400" b="0" u="none" strike="noStrike">
                          <a:effectLst/>
                        </a:rPr>
                        <a:t>Pass</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ctr" fontAlgn="b"/>
                      <a:r>
                        <a:rPr lang="en-US" sz="1400" b="0" u="none" strike="noStrike">
                          <a:effectLst/>
                        </a:rPr>
                        <a:t>None</a:t>
                      </a:r>
                      <a:endParaRPr lang="en-US" sz="1400" b="0" i="0" u="none" strike="noStrike">
                        <a:solidFill>
                          <a:srgbClr val="000000"/>
                        </a:solidFill>
                        <a:effectLst/>
                        <a:latin typeface="Calibri" panose="020F0502020204030204" pitchFamily="34" charset="0"/>
                      </a:endParaRPr>
                    </a:p>
                  </a:txBody>
                  <a:tcPr marL="3905" marR="3905" marT="3905" marB="0" anchor="b"/>
                </a:tc>
                <a:extLst>
                  <a:ext uri="{0D108BD9-81ED-4DB2-BD59-A6C34878D82A}">
                    <a16:rowId xmlns:a16="http://schemas.microsoft.com/office/drawing/2014/main" val="2335678290"/>
                  </a:ext>
                </a:extLst>
              </a:tr>
              <a:tr h="443500">
                <a:tc vMerge="1">
                  <a:txBody>
                    <a:bodyPr/>
                    <a:lstStyle/>
                    <a:p>
                      <a:endParaRPr lang="en-US"/>
                    </a:p>
                  </a:txBody>
                  <a:tcPr/>
                </a:tc>
                <a:tc vMerge="1">
                  <a:txBody>
                    <a:bodyPr/>
                    <a:lstStyle/>
                    <a:p>
                      <a:endParaRPr lang="en-US"/>
                    </a:p>
                  </a:txBody>
                  <a:tcPr/>
                </a:tc>
                <a:tc>
                  <a:txBody>
                    <a:bodyPr/>
                    <a:lstStyle/>
                    <a:p>
                      <a:pPr algn="l" fontAlgn="b"/>
                      <a:r>
                        <a:rPr lang="en-US" sz="1400" b="0" u="none" strike="noStrike" dirty="0">
                          <a:effectLst/>
                        </a:rPr>
                        <a:t>user enter valid username and password</a:t>
                      </a:r>
                      <a:endParaRPr lang="en-US" sz="1400" b="0" i="0" u="none" strike="noStrike" dirty="0">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page should be naviagte to home page</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Page  Naviagted to home page</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ctr" fontAlgn="ctr"/>
                      <a:r>
                        <a:rPr lang="en-US" sz="1400" b="0" u="none" strike="noStrike">
                          <a:effectLst/>
                        </a:rPr>
                        <a:t>pass</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ctr" fontAlgn="b"/>
                      <a:r>
                        <a:rPr lang="en-US" sz="1400" b="0" u="none" strike="noStrike">
                          <a:effectLst/>
                        </a:rPr>
                        <a:t>none</a:t>
                      </a:r>
                      <a:endParaRPr lang="en-US" sz="1400" b="0" i="0" u="none" strike="noStrike">
                        <a:solidFill>
                          <a:srgbClr val="000000"/>
                        </a:solidFill>
                        <a:effectLst/>
                        <a:latin typeface="Calibri" panose="020F0502020204030204" pitchFamily="34" charset="0"/>
                      </a:endParaRPr>
                    </a:p>
                  </a:txBody>
                  <a:tcPr marL="3905" marR="3905" marT="3905" marB="0" anchor="b"/>
                </a:tc>
                <a:extLst>
                  <a:ext uri="{0D108BD9-81ED-4DB2-BD59-A6C34878D82A}">
                    <a16:rowId xmlns:a16="http://schemas.microsoft.com/office/drawing/2014/main" val="3202372993"/>
                  </a:ext>
                </a:extLst>
              </a:tr>
              <a:tr h="663239">
                <a:tc rowSpan="2">
                  <a:txBody>
                    <a:bodyPr/>
                    <a:lstStyle/>
                    <a:p>
                      <a:pPr algn="ctr" fontAlgn="ctr"/>
                      <a:r>
                        <a:rPr lang="en-US" sz="1400" b="0" u="none" strike="noStrike">
                          <a:effectLst/>
                        </a:rPr>
                        <a:t>2</a:t>
                      </a:r>
                      <a:endParaRPr lang="en-US" sz="1400" b="0" i="0" u="none" strike="noStrike">
                        <a:solidFill>
                          <a:srgbClr val="000000"/>
                        </a:solidFill>
                        <a:effectLst/>
                        <a:latin typeface="Calibri" panose="020F0502020204030204" pitchFamily="34" charset="0"/>
                      </a:endParaRPr>
                    </a:p>
                  </a:txBody>
                  <a:tcPr marL="3905" marR="3905" marT="3905" marB="0" anchor="ctr"/>
                </a:tc>
                <a:tc rowSpan="2">
                  <a:txBody>
                    <a:bodyPr/>
                    <a:lstStyle/>
                    <a:p>
                      <a:pPr algn="l" fontAlgn="ctr"/>
                      <a:r>
                        <a:rPr lang="en-US" sz="1400" b="0" u="none" strike="noStrike">
                          <a:effectLst/>
                        </a:rPr>
                        <a:t>Product for bid</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l" fontAlgn="b"/>
                      <a:r>
                        <a:rPr lang="en-US" sz="1400" b="0" u="none" strike="noStrike" dirty="0">
                          <a:effectLst/>
                        </a:rPr>
                        <a:t>Seller click Add product button without enter product desc</a:t>
                      </a:r>
                      <a:endParaRPr lang="en-US" sz="1400" b="0" i="0" u="none" strike="noStrike" dirty="0">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dirty="0">
                          <a:effectLst/>
                        </a:rPr>
                        <a:t>Message like "Please </a:t>
                      </a:r>
                      <a:r>
                        <a:rPr lang="en-US" sz="1400" b="0" u="none" strike="noStrike" dirty="0" err="1">
                          <a:effectLst/>
                        </a:rPr>
                        <a:t>fillout</a:t>
                      </a:r>
                      <a:r>
                        <a:rPr lang="en-US" sz="1400" b="0" u="none" strike="noStrike" dirty="0">
                          <a:effectLst/>
                        </a:rPr>
                        <a:t> this field" should be appear </a:t>
                      </a:r>
                      <a:endParaRPr lang="en-US" sz="1400" b="0" i="0" u="none" strike="noStrike" dirty="0">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Message like "Please fillout this field"  appear </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ctr" fontAlgn="ctr"/>
                      <a:r>
                        <a:rPr lang="en-US" sz="1400" b="0" u="none" strike="noStrike">
                          <a:effectLst/>
                        </a:rPr>
                        <a:t>pass</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ctr" fontAlgn="ctr"/>
                      <a:r>
                        <a:rPr lang="en-US" sz="1400" b="0" u="none" strike="noStrike">
                          <a:effectLst/>
                        </a:rPr>
                        <a:t>None</a:t>
                      </a:r>
                      <a:endParaRPr lang="en-US" sz="1400" b="0" i="0" u="none" strike="noStrike">
                        <a:solidFill>
                          <a:srgbClr val="000000"/>
                        </a:solidFill>
                        <a:effectLst/>
                        <a:latin typeface="Calibri" panose="020F0502020204030204" pitchFamily="34" charset="0"/>
                      </a:endParaRPr>
                    </a:p>
                  </a:txBody>
                  <a:tcPr marL="3905" marR="3905" marT="3905" marB="0" anchor="ctr"/>
                </a:tc>
                <a:extLst>
                  <a:ext uri="{0D108BD9-81ED-4DB2-BD59-A6C34878D82A}">
                    <a16:rowId xmlns:a16="http://schemas.microsoft.com/office/drawing/2014/main" val="2397085798"/>
                  </a:ext>
                </a:extLst>
              </a:tr>
              <a:tr h="663239">
                <a:tc vMerge="1">
                  <a:txBody>
                    <a:bodyPr/>
                    <a:lstStyle/>
                    <a:p>
                      <a:endParaRPr lang="en-US"/>
                    </a:p>
                  </a:txBody>
                  <a:tcPr/>
                </a:tc>
                <a:tc vMerge="1">
                  <a:txBody>
                    <a:bodyPr/>
                    <a:lstStyle/>
                    <a:p>
                      <a:endParaRPr lang="en-US"/>
                    </a:p>
                  </a:txBody>
                  <a:tcPr/>
                </a:tc>
                <a:tc>
                  <a:txBody>
                    <a:bodyPr/>
                    <a:lstStyle/>
                    <a:p>
                      <a:pPr algn="l" fontAlgn="b"/>
                      <a:r>
                        <a:rPr lang="en-US" sz="1400" b="0" u="none" strike="noStrike" dirty="0">
                          <a:effectLst/>
                        </a:rPr>
                        <a:t>Seller click Add product button by provide necessary fields</a:t>
                      </a:r>
                      <a:endParaRPr lang="en-US" sz="1400" b="0" i="0" u="none" strike="noStrike" dirty="0">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dirty="0">
                          <a:effectLst/>
                        </a:rPr>
                        <a:t>Page should </a:t>
                      </a:r>
                      <a:r>
                        <a:rPr lang="en-US" sz="1400" b="0" u="none" strike="noStrike" dirty="0" err="1">
                          <a:effectLst/>
                        </a:rPr>
                        <a:t>Naviagte</a:t>
                      </a:r>
                      <a:r>
                        <a:rPr lang="en-US" sz="1400" b="0" u="none" strike="noStrike" dirty="0">
                          <a:effectLst/>
                        </a:rPr>
                        <a:t> to home page</a:t>
                      </a:r>
                      <a:endParaRPr lang="en-US" sz="1400" b="0" i="0" u="none" strike="noStrike" dirty="0">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The page navigated to home page successfully</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ctr" fontAlgn="ctr"/>
                      <a:r>
                        <a:rPr lang="en-US" sz="1400" b="0" u="none" strike="noStrike">
                          <a:effectLst/>
                        </a:rPr>
                        <a:t>pass</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ctr" fontAlgn="ctr"/>
                      <a:r>
                        <a:rPr lang="en-US" sz="1400" b="0" u="none" strike="noStrike">
                          <a:effectLst/>
                        </a:rPr>
                        <a:t>None</a:t>
                      </a:r>
                      <a:endParaRPr lang="en-US" sz="1400" b="0" i="0" u="none" strike="noStrike">
                        <a:solidFill>
                          <a:srgbClr val="000000"/>
                        </a:solidFill>
                        <a:effectLst/>
                        <a:latin typeface="Calibri" panose="020F0502020204030204" pitchFamily="34" charset="0"/>
                      </a:endParaRPr>
                    </a:p>
                  </a:txBody>
                  <a:tcPr marL="3905" marR="3905" marT="3905" marB="0" anchor="ctr"/>
                </a:tc>
                <a:extLst>
                  <a:ext uri="{0D108BD9-81ED-4DB2-BD59-A6C34878D82A}">
                    <a16:rowId xmlns:a16="http://schemas.microsoft.com/office/drawing/2014/main" val="4220688246"/>
                  </a:ext>
                </a:extLst>
              </a:tr>
              <a:tr h="882978">
                <a:tc rowSpan="2">
                  <a:txBody>
                    <a:bodyPr/>
                    <a:lstStyle/>
                    <a:p>
                      <a:pPr algn="ctr" fontAlgn="ctr"/>
                      <a:r>
                        <a:rPr lang="en-US" sz="1400" b="0" u="none" strike="noStrike">
                          <a:effectLst/>
                        </a:rPr>
                        <a:t>3</a:t>
                      </a:r>
                      <a:endParaRPr lang="en-US" sz="1400" b="0" i="0" u="none" strike="noStrike">
                        <a:solidFill>
                          <a:srgbClr val="000000"/>
                        </a:solidFill>
                        <a:effectLst/>
                        <a:latin typeface="Calibri" panose="020F0502020204030204" pitchFamily="34" charset="0"/>
                      </a:endParaRPr>
                    </a:p>
                  </a:txBody>
                  <a:tcPr marL="3905" marR="3905" marT="3905" marB="0" anchor="ctr"/>
                </a:tc>
                <a:tc rowSpan="2">
                  <a:txBody>
                    <a:bodyPr/>
                    <a:lstStyle/>
                    <a:p>
                      <a:pPr algn="l" fontAlgn="ctr"/>
                      <a:r>
                        <a:rPr lang="en-US" sz="1400" b="0" u="none" strike="noStrike">
                          <a:effectLst/>
                        </a:rPr>
                        <a:t>Bid product</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l" fontAlgn="b"/>
                      <a:r>
                        <a:rPr lang="en-US" sz="1400" b="0" u="none" strike="noStrike">
                          <a:effectLst/>
                        </a:rPr>
                        <a:t>Buyer logged in and click BID NOW button without buy credits</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dirty="0" err="1">
                          <a:effectLst/>
                        </a:rPr>
                        <a:t>Messge</a:t>
                      </a:r>
                      <a:r>
                        <a:rPr lang="en-US" sz="1400" b="0" u="none" strike="noStrike" dirty="0">
                          <a:effectLst/>
                        </a:rPr>
                        <a:t> like "You Don't have enough credits" Please buy some credits! Should be appear</a:t>
                      </a:r>
                      <a:endParaRPr lang="en-US" sz="1400" b="0" i="0" u="none" strike="noStrike" dirty="0">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Messge like "You Don't have enough credits" Please buy some credits! appear successful</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ctr" fontAlgn="ctr"/>
                      <a:r>
                        <a:rPr lang="en-US" sz="1400" b="0" u="none" strike="noStrike">
                          <a:effectLst/>
                        </a:rPr>
                        <a:t>Pass</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ctr" fontAlgn="ctr"/>
                      <a:r>
                        <a:rPr lang="en-US" sz="1400" b="0" u="none" strike="noStrike">
                          <a:effectLst/>
                        </a:rPr>
                        <a:t>None</a:t>
                      </a:r>
                      <a:endParaRPr lang="en-US" sz="1400" b="0" i="0" u="none" strike="noStrike">
                        <a:solidFill>
                          <a:srgbClr val="000000"/>
                        </a:solidFill>
                        <a:effectLst/>
                        <a:latin typeface="Calibri" panose="020F0502020204030204" pitchFamily="34" charset="0"/>
                      </a:endParaRPr>
                    </a:p>
                  </a:txBody>
                  <a:tcPr marL="3905" marR="3905" marT="3905" marB="0" anchor="ctr"/>
                </a:tc>
                <a:extLst>
                  <a:ext uri="{0D108BD9-81ED-4DB2-BD59-A6C34878D82A}">
                    <a16:rowId xmlns:a16="http://schemas.microsoft.com/office/drawing/2014/main" val="3240462772"/>
                  </a:ext>
                </a:extLst>
              </a:tr>
              <a:tr h="882978">
                <a:tc vMerge="1">
                  <a:txBody>
                    <a:bodyPr/>
                    <a:lstStyle/>
                    <a:p>
                      <a:endParaRPr lang="en-US"/>
                    </a:p>
                  </a:txBody>
                  <a:tcPr/>
                </a:tc>
                <a:tc vMerge="1">
                  <a:txBody>
                    <a:bodyPr/>
                    <a:lstStyle/>
                    <a:p>
                      <a:endParaRPr lang="en-US"/>
                    </a:p>
                  </a:txBody>
                  <a:tcPr/>
                </a:tc>
                <a:tc>
                  <a:txBody>
                    <a:bodyPr/>
                    <a:lstStyle/>
                    <a:p>
                      <a:pPr algn="l" fontAlgn="b"/>
                      <a:r>
                        <a:rPr lang="en-US" sz="1400" b="0" u="none" strike="noStrike">
                          <a:effectLst/>
                        </a:rPr>
                        <a:t>Buyer logged in and click BID NOW button with enough credits</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dirty="0">
                          <a:effectLst/>
                        </a:rPr>
                        <a:t>Message like "Do you want to bid on this product" should be appear</a:t>
                      </a:r>
                      <a:endParaRPr lang="en-US" sz="1400" b="0" i="0" u="none" strike="noStrike" dirty="0">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dirty="0">
                          <a:effectLst/>
                        </a:rPr>
                        <a:t>Message like "Do you want to bid on this product"  appear successfully </a:t>
                      </a:r>
                      <a:endParaRPr lang="en-US" sz="1400" b="0" i="0" u="none" strike="noStrike" dirty="0">
                        <a:solidFill>
                          <a:srgbClr val="000000"/>
                        </a:solidFill>
                        <a:effectLst/>
                        <a:latin typeface="Calibri" panose="020F0502020204030204" pitchFamily="34" charset="0"/>
                      </a:endParaRPr>
                    </a:p>
                  </a:txBody>
                  <a:tcPr marL="3905" marR="3905" marT="3905" marB="0" anchor="b"/>
                </a:tc>
                <a:tc>
                  <a:txBody>
                    <a:bodyPr/>
                    <a:lstStyle/>
                    <a:p>
                      <a:pPr algn="ctr" fontAlgn="ctr"/>
                      <a:r>
                        <a:rPr lang="en-US" sz="1400" b="0" u="none" strike="noStrike">
                          <a:effectLst/>
                        </a:rPr>
                        <a:t>pass</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ctr" fontAlgn="ctr"/>
                      <a:r>
                        <a:rPr lang="en-US" sz="1400" b="0" u="none" strike="noStrike">
                          <a:effectLst/>
                        </a:rPr>
                        <a:t>none</a:t>
                      </a:r>
                      <a:endParaRPr lang="en-US" sz="1400" b="0" i="0" u="none" strike="noStrike">
                        <a:solidFill>
                          <a:srgbClr val="000000"/>
                        </a:solidFill>
                        <a:effectLst/>
                        <a:latin typeface="Calibri" panose="020F0502020204030204" pitchFamily="34" charset="0"/>
                      </a:endParaRPr>
                    </a:p>
                  </a:txBody>
                  <a:tcPr marL="3905" marR="3905" marT="3905" marB="0" anchor="ctr"/>
                </a:tc>
                <a:extLst>
                  <a:ext uri="{0D108BD9-81ED-4DB2-BD59-A6C34878D82A}">
                    <a16:rowId xmlns:a16="http://schemas.microsoft.com/office/drawing/2014/main" val="424349347"/>
                  </a:ext>
                </a:extLst>
              </a:tr>
              <a:tr h="443500">
                <a:tc rowSpan="4">
                  <a:txBody>
                    <a:bodyPr/>
                    <a:lstStyle/>
                    <a:p>
                      <a:pPr algn="ctr" fontAlgn="ctr"/>
                      <a:r>
                        <a:rPr lang="en-US" sz="1400" b="0" u="none" strike="noStrike">
                          <a:effectLst/>
                        </a:rPr>
                        <a:t>4</a:t>
                      </a:r>
                      <a:endParaRPr lang="en-US" sz="1400" b="0" i="0" u="none" strike="noStrike">
                        <a:solidFill>
                          <a:srgbClr val="000000"/>
                        </a:solidFill>
                        <a:effectLst/>
                        <a:latin typeface="Calibri" panose="020F0502020204030204" pitchFamily="34" charset="0"/>
                      </a:endParaRPr>
                    </a:p>
                  </a:txBody>
                  <a:tcPr marL="3905" marR="3905" marT="3905" marB="0" anchor="ctr"/>
                </a:tc>
                <a:tc rowSpan="4">
                  <a:txBody>
                    <a:bodyPr/>
                    <a:lstStyle/>
                    <a:p>
                      <a:pPr algn="l" fontAlgn="ctr"/>
                      <a:r>
                        <a:rPr lang="en-US" sz="1400" b="0" u="none" strike="noStrike">
                          <a:effectLst/>
                        </a:rPr>
                        <a:t>Payment</a:t>
                      </a:r>
                      <a:endParaRPr lang="en-US" sz="1400" b="0" i="0" u="none" strike="noStrike">
                        <a:solidFill>
                          <a:srgbClr val="000000"/>
                        </a:solidFill>
                        <a:effectLst/>
                        <a:latin typeface="Calibri" panose="020F0502020204030204" pitchFamily="34" charset="0"/>
                      </a:endParaRPr>
                    </a:p>
                  </a:txBody>
                  <a:tcPr marL="3905" marR="3905" marT="3905" marB="0" anchor="ctr"/>
                </a:tc>
                <a:tc>
                  <a:txBody>
                    <a:bodyPr/>
                    <a:lstStyle/>
                    <a:p>
                      <a:pPr algn="l" fontAlgn="b"/>
                      <a:r>
                        <a:rPr lang="en-US" sz="1400" b="0" u="none" strike="noStrike">
                          <a:effectLst/>
                        </a:rPr>
                        <a:t>Buyer enter invalid card number</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Page should not respond</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dirty="0">
                          <a:effectLst/>
                        </a:rPr>
                        <a:t>Page not respond</a:t>
                      </a:r>
                      <a:endParaRPr lang="en-US" sz="1400" b="0" i="0" u="none" strike="noStrike" dirty="0">
                        <a:solidFill>
                          <a:srgbClr val="000000"/>
                        </a:solidFill>
                        <a:effectLst/>
                        <a:latin typeface="Calibri" panose="020F0502020204030204" pitchFamily="34" charset="0"/>
                      </a:endParaRPr>
                    </a:p>
                  </a:txBody>
                  <a:tcPr marL="3905" marR="3905" marT="3905" marB="0" anchor="b"/>
                </a:tc>
                <a:tc>
                  <a:txBody>
                    <a:bodyPr/>
                    <a:lstStyle/>
                    <a:p>
                      <a:pPr algn="ctr" fontAlgn="ctr"/>
                      <a:r>
                        <a:rPr lang="en-US" sz="1400" b="0" u="none" strike="noStrike" dirty="0">
                          <a:effectLst/>
                        </a:rPr>
                        <a:t>pass</a:t>
                      </a:r>
                      <a:endParaRPr lang="en-US" sz="1400" b="0" i="0" u="none" strike="noStrike" dirty="0">
                        <a:solidFill>
                          <a:srgbClr val="000000"/>
                        </a:solidFill>
                        <a:effectLst/>
                        <a:latin typeface="Calibri" panose="020F0502020204030204" pitchFamily="34" charset="0"/>
                      </a:endParaRPr>
                    </a:p>
                  </a:txBody>
                  <a:tcPr marL="3905" marR="3905" marT="3905" marB="0" anchor="ctr"/>
                </a:tc>
                <a:tc>
                  <a:txBody>
                    <a:bodyPr/>
                    <a:lstStyle/>
                    <a:p>
                      <a:pPr algn="ctr" fontAlgn="ctr"/>
                      <a:r>
                        <a:rPr lang="en-US" sz="1400" b="0" u="none" strike="noStrike">
                          <a:effectLst/>
                        </a:rPr>
                        <a:t>none</a:t>
                      </a:r>
                      <a:endParaRPr lang="en-US" sz="1400" b="0" i="0" u="none" strike="noStrike">
                        <a:solidFill>
                          <a:srgbClr val="000000"/>
                        </a:solidFill>
                        <a:effectLst/>
                        <a:latin typeface="Calibri" panose="020F0502020204030204" pitchFamily="34" charset="0"/>
                      </a:endParaRPr>
                    </a:p>
                  </a:txBody>
                  <a:tcPr marL="3905" marR="3905" marT="3905" marB="0" anchor="ctr"/>
                </a:tc>
                <a:extLst>
                  <a:ext uri="{0D108BD9-81ED-4DB2-BD59-A6C34878D82A}">
                    <a16:rowId xmlns:a16="http://schemas.microsoft.com/office/drawing/2014/main" val="1611452830"/>
                  </a:ext>
                </a:extLst>
              </a:tr>
              <a:tr h="663239">
                <a:tc vMerge="1">
                  <a:txBody>
                    <a:bodyPr/>
                    <a:lstStyle/>
                    <a:p>
                      <a:endParaRPr lang="en-US"/>
                    </a:p>
                  </a:txBody>
                  <a:tcPr/>
                </a:tc>
                <a:tc vMerge="1">
                  <a:txBody>
                    <a:bodyPr/>
                    <a:lstStyle/>
                    <a:p>
                      <a:endParaRPr lang="en-US"/>
                    </a:p>
                  </a:txBody>
                  <a:tcPr/>
                </a:tc>
                <a:tc>
                  <a:txBody>
                    <a:bodyPr/>
                    <a:lstStyle/>
                    <a:p>
                      <a:pPr algn="l" fontAlgn="b"/>
                      <a:r>
                        <a:rPr lang="en-US" sz="1400" b="0" u="none" strike="noStrike">
                          <a:effectLst/>
                        </a:rPr>
                        <a:t>Buyer enter valid card number</a:t>
                      </a:r>
                      <a:br>
                        <a:rPr lang="en-US" sz="1400" b="0" u="none" strike="noStrike">
                          <a:effectLst/>
                        </a:rPr>
                      </a:br>
                      <a:r>
                        <a:rPr lang="en-US" sz="1400" b="0" u="none" strike="noStrike">
                          <a:effectLst/>
                        </a:rPr>
                        <a:t>and invalid cvv number</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Page should not respond</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0" u="none" strike="noStrike">
                          <a:effectLst/>
                        </a:rPr>
                        <a:t>Page not respond</a:t>
                      </a:r>
                      <a:endParaRPr lang="en-US" sz="1400" b="0" i="0" u="none" strike="noStrike">
                        <a:solidFill>
                          <a:srgbClr val="000000"/>
                        </a:solidFill>
                        <a:effectLst/>
                        <a:latin typeface="Calibri" panose="020F0502020204030204" pitchFamily="34" charset="0"/>
                      </a:endParaRPr>
                    </a:p>
                  </a:txBody>
                  <a:tcPr marL="3905" marR="3905" marT="3905" marB="0" anchor="b"/>
                </a:tc>
                <a:tc>
                  <a:txBody>
                    <a:bodyPr/>
                    <a:lstStyle/>
                    <a:p>
                      <a:pPr algn="ctr" fontAlgn="ctr"/>
                      <a:r>
                        <a:rPr lang="en-US" sz="1400" b="0" u="none" strike="noStrike" dirty="0">
                          <a:effectLst/>
                        </a:rPr>
                        <a:t>pass</a:t>
                      </a:r>
                      <a:endParaRPr lang="en-US" sz="1400" b="0" i="0" u="none" strike="noStrike" dirty="0">
                        <a:solidFill>
                          <a:srgbClr val="000000"/>
                        </a:solidFill>
                        <a:effectLst/>
                        <a:latin typeface="Calibri" panose="020F0502020204030204" pitchFamily="34" charset="0"/>
                      </a:endParaRPr>
                    </a:p>
                  </a:txBody>
                  <a:tcPr marL="3905" marR="3905" marT="3905" marB="0" anchor="ctr"/>
                </a:tc>
                <a:tc>
                  <a:txBody>
                    <a:bodyPr/>
                    <a:lstStyle/>
                    <a:p>
                      <a:pPr algn="ctr" fontAlgn="ctr"/>
                      <a:r>
                        <a:rPr lang="en-US" sz="1400" b="0" u="none" strike="noStrike" dirty="0">
                          <a:effectLst/>
                        </a:rPr>
                        <a:t>none</a:t>
                      </a:r>
                      <a:endParaRPr lang="en-US" sz="1400" b="0" i="0" u="none" strike="noStrike" dirty="0">
                        <a:solidFill>
                          <a:srgbClr val="000000"/>
                        </a:solidFill>
                        <a:effectLst/>
                        <a:latin typeface="Calibri" panose="020F0502020204030204" pitchFamily="34" charset="0"/>
                      </a:endParaRPr>
                    </a:p>
                  </a:txBody>
                  <a:tcPr marL="3905" marR="3905" marT="3905" marB="0" anchor="ctr"/>
                </a:tc>
                <a:extLst>
                  <a:ext uri="{0D108BD9-81ED-4DB2-BD59-A6C34878D82A}">
                    <a16:rowId xmlns:a16="http://schemas.microsoft.com/office/drawing/2014/main" val="1811375404"/>
                  </a:ext>
                </a:extLst>
              </a:tr>
              <a:tr h="663239">
                <a:tc vMerge="1">
                  <a:txBody>
                    <a:bodyPr/>
                    <a:lstStyle/>
                    <a:p>
                      <a:endParaRPr lang="en-US"/>
                    </a:p>
                  </a:txBody>
                  <a:tcPr/>
                </a:tc>
                <a:tc vMerge="1">
                  <a:txBody>
                    <a:bodyPr/>
                    <a:lstStyle/>
                    <a:p>
                      <a:endParaRPr lang="en-US"/>
                    </a:p>
                  </a:txBody>
                  <a:tcPr/>
                </a:tc>
                <a:tc>
                  <a:txBody>
                    <a:bodyPr/>
                    <a:lstStyle/>
                    <a:p>
                      <a:pPr algn="l" fontAlgn="b"/>
                      <a:r>
                        <a:rPr lang="en-US" sz="1400" b="1" u="none" strike="noStrike">
                          <a:effectLst/>
                        </a:rPr>
                        <a:t>Buyer click Pay button without enter </a:t>
                      </a:r>
                      <a:br>
                        <a:rPr lang="en-US" sz="1400" b="1" u="none" strike="noStrike">
                          <a:effectLst/>
                        </a:rPr>
                      </a:br>
                      <a:r>
                        <a:rPr lang="en-US" sz="1400" b="1" u="none" strike="noStrike">
                          <a:effectLst/>
                        </a:rPr>
                        <a:t>expiry date</a:t>
                      </a:r>
                      <a:endParaRPr lang="en-US" sz="1400" b="1"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1" u="none" strike="noStrike" dirty="0">
                          <a:effectLst/>
                        </a:rPr>
                        <a:t>Message like "Please </a:t>
                      </a:r>
                      <a:r>
                        <a:rPr lang="en-US" sz="1400" b="1" u="none" strike="noStrike" dirty="0" err="1">
                          <a:effectLst/>
                        </a:rPr>
                        <a:t>fillout</a:t>
                      </a:r>
                      <a:r>
                        <a:rPr lang="en-US" sz="1400" b="1" u="none" strike="noStrike" dirty="0">
                          <a:effectLst/>
                        </a:rPr>
                        <a:t> this field" should be appear </a:t>
                      </a:r>
                      <a:endParaRPr lang="en-US" sz="1400" b="1" i="0" u="none" strike="noStrike" dirty="0">
                        <a:solidFill>
                          <a:srgbClr val="000000"/>
                        </a:solidFill>
                        <a:effectLst/>
                        <a:latin typeface="Calibri" panose="020F0502020204030204" pitchFamily="34" charset="0"/>
                      </a:endParaRPr>
                    </a:p>
                  </a:txBody>
                  <a:tcPr marL="3905" marR="3905" marT="3905" marB="0" anchor="b"/>
                </a:tc>
                <a:tc>
                  <a:txBody>
                    <a:bodyPr/>
                    <a:lstStyle/>
                    <a:p>
                      <a:pPr algn="l" fontAlgn="b"/>
                      <a:r>
                        <a:rPr lang="en-US" sz="1400" b="1" u="none" strike="noStrike">
                          <a:effectLst/>
                        </a:rPr>
                        <a:t>Message like "Please fillout this field" appear </a:t>
                      </a:r>
                      <a:endParaRPr lang="en-US" sz="1400" b="1" i="0" u="none" strike="noStrike">
                        <a:solidFill>
                          <a:srgbClr val="000000"/>
                        </a:solidFill>
                        <a:effectLst/>
                        <a:latin typeface="Calibri" panose="020F0502020204030204" pitchFamily="34" charset="0"/>
                      </a:endParaRPr>
                    </a:p>
                  </a:txBody>
                  <a:tcPr marL="3905" marR="3905" marT="3905" marB="0" anchor="b"/>
                </a:tc>
                <a:tc>
                  <a:txBody>
                    <a:bodyPr/>
                    <a:lstStyle/>
                    <a:p>
                      <a:pPr algn="ctr" fontAlgn="ctr"/>
                      <a:r>
                        <a:rPr lang="en-US" sz="1400" b="1" u="none" strike="noStrike">
                          <a:effectLst/>
                        </a:rPr>
                        <a:t>pass</a:t>
                      </a:r>
                      <a:endParaRPr lang="en-US" sz="1400" b="1" i="0" u="none" strike="noStrike">
                        <a:solidFill>
                          <a:srgbClr val="000000"/>
                        </a:solidFill>
                        <a:effectLst/>
                        <a:latin typeface="Calibri" panose="020F0502020204030204" pitchFamily="34" charset="0"/>
                      </a:endParaRPr>
                    </a:p>
                  </a:txBody>
                  <a:tcPr marL="3905" marR="3905" marT="3905" marB="0" anchor="ctr"/>
                </a:tc>
                <a:tc>
                  <a:txBody>
                    <a:bodyPr/>
                    <a:lstStyle/>
                    <a:p>
                      <a:pPr algn="ctr" fontAlgn="ctr"/>
                      <a:r>
                        <a:rPr lang="en-US" sz="1400" b="1" u="none" strike="noStrike">
                          <a:effectLst/>
                        </a:rPr>
                        <a:t>none</a:t>
                      </a:r>
                      <a:endParaRPr lang="en-US" sz="1400" b="1" i="0" u="none" strike="noStrike">
                        <a:solidFill>
                          <a:srgbClr val="000000"/>
                        </a:solidFill>
                        <a:effectLst/>
                        <a:latin typeface="Calibri" panose="020F0502020204030204" pitchFamily="34" charset="0"/>
                      </a:endParaRPr>
                    </a:p>
                  </a:txBody>
                  <a:tcPr marL="3905" marR="3905" marT="3905" marB="0" anchor="ctr"/>
                </a:tc>
                <a:extLst>
                  <a:ext uri="{0D108BD9-81ED-4DB2-BD59-A6C34878D82A}">
                    <a16:rowId xmlns:a16="http://schemas.microsoft.com/office/drawing/2014/main" val="2163727474"/>
                  </a:ext>
                </a:extLst>
              </a:tr>
              <a:tr h="507370">
                <a:tc vMerge="1">
                  <a:txBody>
                    <a:bodyPr/>
                    <a:lstStyle/>
                    <a:p>
                      <a:endParaRPr lang="en-US"/>
                    </a:p>
                  </a:txBody>
                  <a:tcPr/>
                </a:tc>
                <a:tc vMerge="1">
                  <a:txBody>
                    <a:bodyPr/>
                    <a:lstStyle/>
                    <a:p>
                      <a:endParaRPr lang="en-US"/>
                    </a:p>
                  </a:txBody>
                  <a:tcPr/>
                </a:tc>
                <a:tc>
                  <a:txBody>
                    <a:bodyPr/>
                    <a:lstStyle/>
                    <a:p>
                      <a:pPr algn="l" fontAlgn="b"/>
                      <a:r>
                        <a:rPr lang="en-US" sz="1400" b="1" u="none" strike="noStrike">
                          <a:effectLst/>
                        </a:rPr>
                        <a:t>Buyer Click Pay button with </a:t>
                      </a:r>
                      <a:br>
                        <a:rPr lang="en-US" sz="1400" b="1" u="none" strike="noStrike">
                          <a:effectLst/>
                        </a:rPr>
                      </a:br>
                      <a:r>
                        <a:rPr lang="en-US" sz="1400" b="1" u="none" strike="noStrike">
                          <a:effectLst/>
                        </a:rPr>
                        <a:t>enter necessary fields</a:t>
                      </a:r>
                      <a:endParaRPr lang="en-US" sz="1400" b="1"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1" u="none" strike="noStrike">
                          <a:effectLst/>
                        </a:rPr>
                        <a:t>page Should navigate to home page</a:t>
                      </a:r>
                      <a:endParaRPr lang="en-US" sz="1400" b="1" i="0" u="none" strike="noStrike">
                        <a:solidFill>
                          <a:srgbClr val="000000"/>
                        </a:solidFill>
                        <a:effectLst/>
                        <a:latin typeface="Calibri" panose="020F0502020204030204" pitchFamily="34" charset="0"/>
                      </a:endParaRPr>
                    </a:p>
                  </a:txBody>
                  <a:tcPr marL="3905" marR="3905" marT="3905" marB="0" anchor="b"/>
                </a:tc>
                <a:tc>
                  <a:txBody>
                    <a:bodyPr/>
                    <a:lstStyle/>
                    <a:p>
                      <a:pPr algn="l" fontAlgn="b"/>
                      <a:r>
                        <a:rPr lang="en-US" sz="1400" b="1" u="none" strike="noStrike">
                          <a:effectLst/>
                        </a:rPr>
                        <a:t>page navigated to home page</a:t>
                      </a:r>
                      <a:endParaRPr lang="en-US" sz="1400" b="1" i="0" u="none" strike="noStrike">
                        <a:solidFill>
                          <a:srgbClr val="000000"/>
                        </a:solidFill>
                        <a:effectLst/>
                        <a:latin typeface="Calibri" panose="020F0502020204030204" pitchFamily="34" charset="0"/>
                      </a:endParaRPr>
                    </a:p>
                  </a:txBody>
                  <a:tcPr marL="3905" marR="3905" marT="3905" marB="0" anchor="b"/>
                </a:tc>
                <a:tc>
                  <a:txBody>
                    <a:bodyPr/>
                    <a:lstStyle/>
                    <a:p>
                      <a:pPr algn="ctr" fontAlgn="ctr"/>
                      <a:r>
                        <a:rPr lang="en-US" sz="1400" b="1" u="none" strike="noStrike">
                          <a:effectLst/>
                        </a:rPr>
                        <a:t>pass</a:t>
                      </a:r>
                      <a:endParaRPr lang="en-US" sz="1400" b="1" i="0" u="none" strike="noStrike">
                        <a:solidFill>
                          <a:srgbClr val="000000"/>
                        </a:solidFill>
                        <a:effectLst/>
                        <a:latin typeface="Calibri" panose="020F0502020204030204" pitchFamily="34" charset="0"/>
                      </a:endParaRPr>
                    </a:p>
                  </a:txBody>
                  <a:tcPr marL="3905" marR="3905" marT="3905" marB="0" anchor="ctr"/>
                </a:tc>
                <a:tc>
                  <a:txBody>
                    <a:bodyPr/>
                    <a:lstStyle/>
                    <a:p>
                      <a:pPr algn="ctr" fontAlgn="ctr"/>
                      <a:r>
                        <a:rPr lang="en-US" sz="1400" b="1" u="none" strike="noStrike" dirty="0">
                          <a:effectLst/>
                        </a:rPr>
                        <a:t>none</a:t>
                      </a:r>
                      <a:endParaRPr lang="en-US" sz="1400" b="1" i="0" u="none" strike="noStrike" dirty="0">
                        <a:solidFill>
                          <a:srgbClr val="000000"/>
                        </a:solidFill>
                        <a:effectLst/>
                        <a:latin typeface="Calibri" panose="020F0502020204030204" pitchFamily="34" charset="0"/>
                      </a:endParaRPr>
                    </a:p>
                  </a:txBody>
                  <a:tcPr marL="3905" marR="3905" marT="3905" marB="0" anchor="ctr"/>
                </a:tc>
                <a:extLst>
                  <a:ext uri="{0D108BD9-81ED-4DB2-BD59-A6C34878D82A}">
                    <a16:rowId xmlns:a16="http://schemas.microsoft.com/office/drawing/2014/main" val="2188228394"/>
                  </a:ext>
                </a:extLst>
              </a:tr>
            </a:tbl>
          </a:graphicData>
        </a:graphic>
      </p:graphicFrame>
    </p:spTree>
    <p:extLst>
      <p:ext uri="{BB962C8B-B14F-4D97-AF65-F5344CB8AC3E}">
        <p14:creationId xmlns:p14="http://schemas.microsoft.com/office/powerpoint/2010/main" val="37920587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FAC5E-EED2-4DD1-849A-5B0B3C9FBA3E}"/>
              </a:ext>
            </a:extLst>
          </p:cNvPr>
          <p:cNvSpPr>
            <a:spLocks noGrp="1"/>
          </p:cNvSpPr>
          <p:nvPr>
            <p:ph type="title"/>
          </p:nvPr>
        </p:nvSpPr>
        <p:spPr>
          <a:xfrm>
            <a:off x="1442108" y="2552700"/>
            <a:ext cx="10018713" cy="1752599"/>
          </a:xfrm>
        </p:spPr>
        <p:txBody>
          <a:bodyPr>
            <a:normAutofit/>
          </a:bodyPr>
          <a:lstStyle/>
          <a:p>
            <a:pPr algn="ctr"/>
            <a:r>
              <a:rPr lang="en-US" sz="4800" b="1" dirty="0">
                <a:solidFill>
                  <a:schemeClr val="tx1"/>
                </a:solidFill>
                <a:latin typeface="Times New Roman" panose="02020603050405020304" pitchFamily="18" charset="0"/>
                <a:cs typeface="Times New Roman" panose="02020603050405020304" pitchFamily="18" charset="0"/>
              </a:rPr>
              <a:t>Unit Testing</a:t>
            </a:r>
          </a:p>
        </p:txBody>
      </p:sp>
    </p:spTree>
    <p:extLst>
      <p:ext uri="{BB962C8B-B14F-4D97-AF65-F5344CB8AC3E}">
        <p14:creationId xmlns:p14="http://schemas.microsoft.com/office/powerpoint/2010/main" val="38118187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C08DEA4-155B-4169-9551-9C8124838DE1}"/>
              </a:ext>
            </a:extLst>
          </p:cNvPr>
          <p:cNvGraphicFramePr>
            <a:graphicFrameLocks noGrp="1"/>
          </p:cNvGraphicFramePr>
          <p:nvPr>
            <p:extLst>
              <p:ext uri="{D42A27DB-BD31-4B8C-83A1-F6EECF244321}">
                <p14:modId xmlns:p14="http://schemas.microsoft.com/office/powerpoint/2010/main" val="2737620456"/>
              </p:ext>
            </p:extLst>
          </p:nvPr>
        </p:nvGraphicFramePr>
        <p:xfrm>
          <a:off x="42203" y="0"/>
          <a:ext cx="11704318" cy="8007268"/>
        </p:xfrm>
        <a:graphic>
          <a:graphicData uri="http://schemas.openxmlformats.org/drawingml/2006/table">
            <a:tbl>
              <a:tblPr>
                <a:tableStyleId>{5C22544A-7EE6-4342-B048-85BDC9FD1C3A}</a:tableStyleId>
              </a:tblPr>
              <a:tblGrid>
                <a:gridCol w="691955">
                  <a:extLst>
                    <a:ext uri="{9D8B030D-6E8A-4147-A177-3AD203B41FA5}">
                      <a16:colId xmlns:a16="http://schemas.microsoft.com/office/drawing/2014/main" val="1781498037"/>
                    </a:ext>
                  </a:extLst>
                </a:gridCol>
                <a:gridCol w="1820098">
                  <a:extLst>
                    <a:ext uri="{9D8B030D-6E8A-4147-A177-3AD203B41FA5}">
                      <a16:colId xmlns:a16="http://schemas.microsoft.com/office/drawing/2014/main" val="2175604623"/>
                    </a:ext>
                  </a:extLst>
                </a:gridCol>
                <a:gridCol w="2489254">
                  <a:extLst>
                    <a:ext uri="{9D8B030D-6E8A-4147-A177-3AD203B41FA5}">
                      <a16:colId xmlns:a16="http://schemas.microsoft.com/office/drawing/2014/main" val="322243220"/>
                    </a:ext>
                  </a:extLst>
                </a:gridCol>
                <a:gridCol w="2538961">
                  <a:extLst>
                    <a:ext uri="{9D8B030D-6E8A-4147-A177-3AD203B41FA5}">
                      <a16:colId xmlns:a16="http://schemas.microsoft.com/office/drawing/2014/main" val="1432218935"/>
                    </a:ext>
                  </a:extLst>
                </a:gridCol>
                <a:gridCol w="2538961">
                  <a:extLst>
                    <a:ext uri="{9D8B030D-6E8A-4147-A177-3AD203B41FA5}">
                      <a16:colId xmlns:a16="http://schemas.microsoft.com/office/drawing/2014/main" val="1537160954"/>
                    </a:ext>
                  </a:extLst>
                </a:gridCol>
                <a:gridCol w="722686">
                  <a:extLst>
                    <a:ext uri="{9D8B030D-6E8A-4147-A177-3AD203B41FA5}">
                      <a16:colId xmlns:a16="http://schemas.microsoft.com/office/drawing/2014/main" val="4799234"/>
                    </a:ext>
                  </a:extLst>
                </a:gridCol>
                <a:gridCol w="902403">
                  <a:extLst>
                    <a:ext uri="{9D8B030D-6E8A-4147-A177-3AD203B41FA5}">
                      <a16:colId xmlns:a16="http://schemas.microsoft.com/office/drawing/2014/main" val="1603380428"/>
                    </a:ext>
                  </a:extLst>
                </a:gridCol>
              </a:tblGrid>
              <a:tr h="440395">
                <a:tc>
                  <a:txBody>
                    <a:bodyPr/>
                    <a:lstStyle/>
                    <a:p>
                      <a:pPr algn="ctr" fontAlgn="ctr"/>
                      <a:r>
                        <a:rPr lang="en-US" sz="1800" b="1" u="none" strike="noStrike" dirty="0">
                          <a:effectLst/>
                          <a:latin typeface="Times New Roman" panose="02020603050405020304" pitchFamily="18" charset="0"/>
                          <a:cs typeface="Times New Roman" panose="02020603050405020304" pitchFamily="18" charset="0"/>
                        </a:rPr>
                        <a:t>SL.NO</a:t>
                      </a:r>
                      <a:endParaRPr lang="en-US" sz="18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800" b="1" u="none" strike="noStrike" dirty="0">
                          <a:effectLst/>
                          <a:latin typeface="Times New Roman" panose="02020603050405020304" pitchFamily="18" charset="0"/>
                          <a:cs typeface="Times New Roman" panose="02020603050405020304" pitchFamily="18" charset="0"/>
                        </a:rPr>
                        <a:t>Page</a:t>
                      </a:r>
                      <a:endParaRPr lang="en-US" sz="18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800" b="1" u="none" strike="noStrike" dirty="0">
                          <a:effectLst/>
                          <a:latin typeface="Times New Roman" panose="02020603050405020304" pitchFamily="18" charset="0"/>
                          <a:cs typeface="Times New Roman" panose="02020603050405020304" pitchFamily="18" charset="0"/>
                        </a:rPr>
                        <a:t>Test step</a:t>
                      </a:r>
                      <a:endParaRPr lang="en-US" sz="18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800" b="1" u="none" strike="noStrike" dirty="0">
                          <a:effectLst/>
                          <a:latin typeface="Times New Roman" panose="02020603050405020304" pitchFamily="18" charset="0"/>
                          <a:cs typeface="Times New Roman" panose="02020603050405020304" pitchFamily="18" charset="0"/>
                        </a:rPr>
                        <a:t>Expected Result</a:t>
                      </a:r>
                      <a:endParaRPr lang="en-US" sz="18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800" b="1" u="none" strike="noStrike" dirty="0">
                          <a:effectLst/>
                          <a:latin typeface="Times New Roman" panose="02020603050405020304" pitchFamily="18" charset="0"/>
                          <a:cs typeface="Times New Roman" panose="02020603050405020304" pitchFamily="18" charset="0"/>
                        </a:rPr>
                        <a:t>Actual Result</a:t>
                      </a:r>
                      <a:endParaRPr lang="en-US" sz="18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800" b="1" u="none" strike="noStrike" dirty="0">
                          <a:effectLst/>
                          <a:latin typeface="Times New Roman" panose="02020603050405020304" pitchFamily="18" charset="0"/>
                          <a:cs typeface="Times New Roman" panose="02020603050405020304" pitchFamily="18" charset="0"/>
                        </a:rPr>
                        <a:t>Status</a:t>
                      </a:r>
                      <a:endParaRPr lang="en-US" sz="18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800" b="1" u="none" strike="noStrike" dirty="0">
                          <a:effectLst/>
                          <a:latin typeface="Times New Roman" panose="02020603050405020304" pitchFamily="18" charset="0"/>
                          <a:cs typeface="Times New Roman" panose="02020603050405020304" pitchFamily="18" charset="0"/>
                        </a:rPr>
                        <a:t>Remarks</a:t>
                      </a:r>
                      <a:br>
                        <a:rPr lang="en-US" sz="1800" b="1" u="none" strike="noStrike" dirty="0">
                          <a:effectLst/>
                          <a:latin typeface="Times New Roman" panose="02020603050405020304" pitchFamily="18" charset="0"/>
                          <a:cs typeface="Times New Roman" panose="02020603050405020304" pitchFamily="18" charset="0"/>
                        </a:rPr>
                      </a:br>
                      <a:r>
                        <a:rPr lang="en-US" sz="1800" b="1" u="none" strike="noStrike" dirty="0">
                          <a:effectLst/>
                          <a:latin typeface="Times New Roman" panose="02020603050405020304" pitchFamily="18" charset="0"/>
                          <a:cs typeface="Times New Roman" panose="02020603050405020304" pitchFamily="18" charset="0"/>
                        </a:rPr>
                        <a:t> (if any)</a:t>
                      </a:r>
                      <a:endParaRPr lang="en-US" sz="18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extLst>
                  <a:ext uri="{0D108BD9-81ED-4DB2-BD59-A6C34878D82A}">
                    <a16:rowId xmlns:a16="http://schemas.microsoft.com/office/drawing/2014/main" val="1774903857"/>
                  </a:ext>
                </a:extLst>
              </a:tr>
              <a:tr h="876439">
                <a:tc rowSpan="2">
                  <a:txBody>
                    <a:bodyPr/>
                    <a:lstStyle/>
                    <a:p>
                      <a:pPr algn="ctr" fontAlgn="ctr"/>
                      <a:br>
                        <a:rPr lang="en-US" sz="1400" u="none" strike="noStrike">
                          <a:effectLst/>
                          <a:latin typeface="Times New Roman" panose="02020603050405020304" pitchFamily="18" charset="0"/>
                          <a:cs typeface="Times New Roman" panose="02020603050405020304" pitchFamily="18" charset="0"/>
                        </a:rPr>
                      </a:br>
                      <a:br>
                        <a:rPr lang="en-US" sz="1400" u="none" strike="noStrike">
                          <a:effectLst/>
                          <a:latin typeface="Times New Roman" panose="02020603050405020304" pitchFamily="18" charset="0"/>
                          <a:cs typeface="Times New Roman" panose="02020603050405020304" pitchFamily="18" charset="0"/>
                        </a:rPr>
                      </a:br>
                      <a:br>
                        <a:rPr lang="en-US" sz="1400" u="none" strike="noStrike">
                          <a:effectLst/>
                          <a:latin typeface="Times New Roman" panose="02020603050405020304" pitchFamily="18" charset="0"/>
                          <a:cs typeface="Times New Roman" panose="02020603050405020304" pitchFamily="18" charset="0"/>
                        </a:rPr>
                      </a:br>
                      <a:br>
                        <a:rPr lang="en-US" sz="1400" u="none" strike="noStrike">
                          <a:effectLst/>
                          <a:latin typeface="Times New Roman" panose="02020603050405020304" pitchFamily="18" charset="0"/>
                          <a:cs typeface="Times New Roman" panose="02020603050405020304" pitchFamily="18" charset="0"/>
                        </a:rPr>
                      </a:br>
                      <a:br>
                        <a:rPr lang="en-US" sz="1400" u="none" strike="noStrike">
                          <a:effectLst/>
                          <a:latin typeface="Times New Roman" panose="02020603050405020304" pitchFamily="18" charset="0"/>
                          <a:cs typeface="Times New Roman" panose="02020603050405020304" pitchFamily="18" charset="0"/>
                        </a:rPr>
                      </a:br>
                      <a:br>
                        <a:rPr lang="en-US" sz="1400" u="none" strike="noStrike">
                          <a:effectLst/>
                          <a:latin typeface="Times New Roman" panose="02020603050405020304" pitchFamily="18" charset="0"/>
                          <a:cs typeface="Times New Roman" panose="02020603050405020304" pitchFamily="18" charset="0"/>
                        </a:rPr>
                      </a:br>
                      <a:r>
                        <a:rPr lang="en-US" sz="1400" u="none" strike="noStrike">
                          <a:effectLst/>
                          <a:latin typeface="Times New Roman" panose="02020603050405020304" pitchFamily="18" charset="0"/>
                          <a:cs typeface="Times New Roman" panose="02020603050405020304" pitchFamily="18" charset="0"/>
                        </a:rPr>
                        <a:t>1</a:t>
                      </a:r>
                      <a:br>
                        <a:rPr lang="en-US" sz="1400" u="none" strike="noStrike">
                          <a:effectLst/>
                          <a:latin typeface="Times New Roman" panose="02020603050405020304" pitchFamily="18" charset="0"/>
                          <a:cs typeface="Times New Roman" panose="02020603050405020304" pitchFamily="18" charset="0"/>
                        </a:rPr>
                      </a:br>
                      <a:br>
                        <a:rPr lang="en-US" sz="1400" u="none" strike="noStrike">
                          <a:effectLst/>
                          <a:latin typeface="Times New Roman" panose="02020603050405020304" pitchFamily="18" charset="0"/>
                          <a:cs typeface="Times New Roman" panose="02020603050405020304" pitchFamily="18" charset="0"/>
                        </a:rPr>
                      </a:br>
                      <a:br>
                        <a:rPr lang="en-US" sz="1400" u="none" strike="noStrike">
                          <a:effectLst/>
                          <a:latin typeface="Times New Roman" panose="02020603050405020304" pitchFamily="18" charset="0"/>
                          <a:cs typeface="Times New Roman" panose="02020603050405020304" pitchFamily="18" charset="0"/>
                        </a:rPr>
                      </a:br>
                      <a:br>
                        <a:rPr lang="en-US" sz="1400" u="none" strike="noStrike">
                          <a:effectLst/>
                          <a:latin typeface="Times New Roman" panose="02020603050405020304" pitchFamily="18" charset="0"/>
                          <a:cs typeface="Times New Roman" panose="02020603050405020304" pitchFamily="18" charset="0"/>
                        </a:rPr>
                      </a:b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rowSpan="2">
                  <a:txBody>
                    <a:bodyPr/>
                    <a:lstStyle/>
                    <a:p>
                      <a:pPr algn="l" fontAlgn="ctr"/>
                      <a:r>
                        <a:rPr lang="en-US" sz="1400" u="none" strike="noStrike" dirty="0">
                          <a:effectLst/>
                          <a:latin typeface="Times New Roman" panose="02020603050405020304" pitchFamily="18" charset="0"/>
                          <a:cs typeface="Times New Roman" panose="02020603050405020304" pitchFamily="18" charset="0"/>
                        </a:rPr>
                        <a:t>User Login</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User enters valid username and password to login to system </a:t>
                      </a:r>
                      <a:br>
                        <a:rPr lang="en-US" sz="1400" u="none" strike="noStrike">
                          <a:effectLst/>
                          <a:latin typeface="Times New Roman" panose="02020603050405020304" pitchFamily="18" charset="0"/>
                          <a:cs typeface="Times New Roman" panose="02020603050405020304" pitchFamily="18" charset="0"/>
                        </a:rPr>
                      </a:br>
                      <a:br>
                        <a:rPr lang="en-US" sz="1400" u="none" strike="noStrike">
                          <a:effectLst/>
                          <a:latin typeface="Times New Roman" panose="02020603050405020304" pitchFamily="18" charset="0"/>
                          <a:cs typeface="Times New Roman" panose="02020603050405020304" pitchFamily="18" charset="0"/>
                        </a:rPr>
                      </a:b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 validate the user and  Login should be successful </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Login Succes </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400" u="none" strike="noStrike">
                          <a:effectLst/>
                          <a:latin typeface="Times New Roman" panose="02020603050405020304" pitchFamily="18" charset="0"/>
                          <a:cs typeface="Times New Roman" panose="02020603050405020304" pitchFamily="18" charset="0"/>
                        </a:rPr>
                        <a:t>Pass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400" u="none" strike="noStrike" dirty="0">
                          <a:effectLst/>
                          <a:latin typeface="Times New Roman" panose="02020603050405020304" pitchFamily="18" charset="0"/>
                          <a:cs typeface="Times New Roman" panose="02020603050405020304" pitchFamily="18" charset="0"/>
                        </a:rPr>
                        <a:t>None</a:t>
                      </a:r>
                      <a:endParaRPr lang="en-US" sz="14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extLst>
                  <a:ext uri="{0D108BD9-81ED-4DB2-BD59-A6C34878D82A}">
                    <a16:rowId xmlns:a16="http://schemas.microsoft.com/office/drawing/2014/main" val="3404749905"/>
                  </a:ext>
                </a:extLst>
              </a:tr>
              <a:tr h="1526153">
                <a:tc vMerge="1">
                  <a:txBody>
                    <a:bodyPr/>
                    <a:lstStyle/>
                    <a:p>
                      <a:endParaRPr lang="en-US"/>
                    </a:p>
                  </a:txBody>
                  <a:tcPr/>
                </a:tc>
                <a:tc vMerge="1">
                  <a:txBody>
                    <a:bodyPr/>
                    <a:lstStyle/>
                    <a:p>
                      <a:endParaRPr lang="en-US"/>
                    </a:p>
                  </a:txBody>
                  <a:tcP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Users enters invalid username and password to login to system</a:t>
                      </a:r>
                      <a:br>
                        <a:rPr lang="en-US" sz="1400" u="none" strike="noStrike">
                          <a:effectLst/>
                          <a:latin typeface="Times New Roman" panose="02020603050405020304" pitchFamily="18" charset="0"/>
                          <a:cs typeface="Times New Roman" panose="02020603050405020304" pitchFamily="18" charset="0"/>
                        </a:rPr>
                      </a:b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dirty="0">
                          <a:effectLst/>
                          <a:latin typeface="Times New Roman" panose="02020603050405020304" pitchFamily="18" charset="0"/>
                          <a:cs typeface="Times New Roman" panose="02020603050405020304" pitchFamily="18" charset="0"/>
                        </a:rPr>
                        <a:t>should show an error </a:t>
                      </a:r>
                      <a:br>
                        <a:rPr lang="en-US" sz="1400" u="none" strike="noStrike" dirty="0">
                          <a:effectLst/>
                          <a:latin typeface="Times New Roman" panose="02020603050405020304" pitchFamily="18" charset="0"/>
                          <a:cs typeface="Times New Roman" panose="02020603050405020304" pitchFamily="18" charset="0"/>
                        </a:rPr>
                      </a:br>
                      <a:r>
                        <a:rPr lang="en-US" sz="1400" u="none" strike="noStrike" dirty="0">
                          <a:effectLst/>
                          <a:latin typeface="Times New Roman" panose="02020603050405020304" pitchFamily="18" charset="0"/>
                          <a:cs typeface="Times New Roman" panose="02020603050405020304" pitchFamily="18" charset="0"/>
                        </a:rPr>
                        <a:t>message</a:t>
                      </a:r>
                      <a:endParaRPr lang="en-US" sz="14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show error message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400" u="none" strike="noStrike">
                          <a:effectLst/>
                          <a:latin typeface="Times New Roman" panose="02020603050405020304" pitchFamily="18" charset="0"/>
                          <a:cs typeface="Times New Roman" panose="02020603050405020304" pitchFamily="18" charset="0"/>
                        </a:rPr>
                        <a:t>Pass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400" u="none" strike="noStrike">
                          <a:effectLst/>
                          <a:latin typeface="Times New Roman" panose="02020603050405020304" pitchFamily="18" charset="0"/>
                          <a:cs typeface="Times New Roman" panose="02020603050405020304" pitchFamily="18" charset="0"/>
                        </a:rPr>
                        <a:t>None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extLst>
                  <a:ext uri="{0D108BD9-81ED-4DB2-BD59-A6C34878D82A}">
                    <a16:rowId xmlns:a16="http://schemas.microsoft.com/office/drawing/2014/main" val="3373891561"/>
                  </a:ext>
                </a:extLst>
              </a:tr>
              <a:tr h="876439">
                <a:tc rowSpan="2">
                  <a:txBody>
                    <a:bodyPr/>
                    <a:lstStyle/>
                    <a:p>
                      <a:pPr algn="ctr" fontAlgn="ctr"/>
                      <a:r>
                        <a:rPr lang="en-US" sz="1400" u="none" strike="noStrike" dirty="0">
                          <a:effectLst/>
                          <a:latin typeface="Times New Roman" panose="02020603050405020304" pitchFamily="18" charset="0"/>
                          <a:cs typeface="Times New Roman" panose="02020603050405020304" pitchFamily="18" charset="0"/>
                        </a:rPr>
                        <a:t>2</a:t>
                      </a:r>
                      <a:endParaRPr lang="en-US" sz="14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rowSpan="2">
                  <a:txBody>
                    <a:bodyPr/>
                    <a:lstStyle/>
                    <a:p>
                      <a:pPr algn="l" fontAlgn="ctr"/>
                      <a:r>
                        <a:rPr lang="en-US" sz="1400" u="none" strike="noStrike" dirty="0">
                          <a:effectLst/>
                          <a:latin typeface="Times New Roman" panose="02020603050405020304" pitchFamily="18" charset="0"/>
                          <a:cs typeface="Times New Roman" panose="02020603050405020304" pitchFamily="18" charset="0"/>
                        </a:rPr>
                        <a:t>Product for bid</a:t>
                      </a:r>
                      <a:endParaRPr lang="en-US"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Seller able to add product by providing necessary details </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Adding product should be </a:t>
                      </a:r>
                      <a:br>
                        <a:rPr lang="en-US" sz="1400" u="none" strike="noStrike">
                          <a:effectLst/>
                          <a:latin typeface="Times New Roman" panose="02020603050405020304" pitchFamily="18" charset="0"/>
                          <a:cs typeface="Times New Roman" panose="02020603050405020304" pitchFamily="18" charset="0"/>
                        </a:rPr>
                      </a:br>
                      <a:r>
                        <a:rPr lang="en-US" sz="1400" u="none" strike="noStrike">
                          <a:effectLst/>
                          <a:latin typeface="Times New Roman" panose="02020603050405020304" pitchFamily="18" charset="0"/>
                          <a:cs typeface="Times New Roman" panose="02020603050405020304" pitchFamily="18" charset="0"/>
                        </a:rPr>
                        <a:t> successful </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Successfully product is </a:t>
                      </a:r>
                      <a:br>
                        <a:rPr lang="en-US" sz="1400" u="none" strike="noStrike">
                          <a:effectLst/>
                          <a:latin typeface="Times New Roman" panose="02020603050405020304" pitchFamily="18" charset="0"/>
                          <a:cs typeface="Times New Roman" panose="02020603050405020304" pitchFamily="18" charset="0"/>
                        </a:rPr>
                      </a:br>
                      <a:r>
                        <a:rPr lang="en-US" sz="1400" u="none" strike="noStrike">
                          <a:effectLst/>
                          <a:latin typeface="Times New Roman" panose="02020603050405020304" pitchFamily="18" charset="0"/>
                          <a:cs typeface="Times New Roman" panose="02020603050405020304" pitchFamily="18" charset="0"/>
                        </a:rPr>
                        <a:t>posted in the live auction on the home page and visible to user's view</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400" u="none" strike="noStrike">
                          <a:effectLst/>
                          <a:latin typeface="Times New Roman" panose="02020603050405020304" pitchFamily="18" charset="0"/>
                          <a:cs typeface="Times New Roman" panose="02020603050405020304" pitchFamily="18" charset="0"/>
                        </a:rPr>
                        <a:t>Pass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None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extLst>
                  <a:ext uri="{0D108BD9-81ED-4DB2-BD59-A6C34878D82A}">
                    <a16:rowId xmlns:a16="http://schemas.microsoft.com/office/drawing/2014/main" val="3030377579"/>
                  </a:ext>
                </a:extLst>
              </a:tr>
              <a:tr h="657494">
                <a:tc vMerge="1">
                  <a:txBody>
                    <a:bodyPr/>
                    <a:lstStyle/>
                    <a:p>
                      <a:endParaRPr lang="en-US"/>
                    </a:p>
                  </a:txBody>
                  <a:tcPr/>
                </a:tc>
                <a:tc vMerge="1">
                  <a:txBody>
                    <a:bodyPr/>
                    <a:lstStyle/>
                    <a:p>
                      <a:endParaRPr lang="en-US"/>
                    </a:p>
                  </a:txBody>
                  <a:tcP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Seller  add product without  providing necessary details </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Adding product should not be successful </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Nothing happened</a:t>
                      </a:r>
                      <a:br>
                        <a:rPr lang="en-US" sz="1400" u="none" strike="noStrike">
                          <a:effectLst/>
                          <a:latin typeface="Times New Roman" panose="02020603050405020304" pitchFamily="18" charset="0"/>
                          <a:cs typeface="Times New Roman" panose="02020603050405020304" pitchFamily="18" charset="0"/>
                        </a:rPr>
                      </a:b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400" u="none" strike="noStrike">
                          <a:effectLst/>
                          <a:latin typeface="Times New Roman" panose="02020603050405020304" pitchFamily="18" charset="0"/>
                          <a:cs typeface="Times New Roman" panose="02020603050405020304" pitchFamily="18" charset="0"/>
                        </a:rPr>
                        <a:t>Pass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None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extLst>
                  <a:ext uri="{0D108BD9-81ED-4DB2-BD59-A6C34878D82A}">
                    <a16:rowId xmlns:a16="http://schemas.microsoft.com/office/drawing/2014/main" val="2595006149"/>
                  </a:ext>
                </a:extLst>
              </a:tr>
              <a:tr h="959587">
                <a:tc rowSpan="2">
                  <a:txBody>
                    <a:bodyPr/>
                    <a:lstStyle/>
                    <a:p>
                      <a:pPr algn="ctr" fontAlgn="ctr"/>
                      <a:r>
                        <a:rPr lang="en-US" sz="1400" u="none" strike="noStrike">
                          <a:effectLst/>
                          <a:latin typeface="Times New Roman" panose="02020603050405020304" pitchFamily="18" charset="0"/>
                          <a:cs typeface="Times New Roman" panose="02020603050405020304" pitchFamily="18" charset="0"/>
                        </a:rPr>
                        <a:t>3</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rowSpan="2">
                  <a:txBody>
                    <a:bodyPr/>
                    <a:lstStyle/>
                    <a:p>
                      <a:pPr algn="l" fontAlgn="ctr"/>
                      <a:r>
                        <a:rPr lang="en-US" sz="1400" u="none" strike="noStrike">
                          <a:effectLst/>
                          <a:latin typeface="Times New Roman" panose="02020603050405020304" pitchFamily="18" charset="0"/>
                          <a:cs typeface="Times New Roman" panose="02020603050405020304" pitchFamily="18" charset="0"/>
                        </a:rPr>
                        <a:t>Bid product</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Buyer Logged in and Click "BID NOW" button without enough credits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should show an error </a:t>
                      </a:r>
                      <a:br>
                        <a:rPr lang="en-US" sz="1400" u="none" strike="noStrike">
                          <a:effectLst/>
                          <a:latin typeface="Times New Roman" panose="02020603050405020304" pitchFamily="18" charset="0"/>
                          <a:cs typeface="Times New Roman" panose="02020603050405020304" pitchFamily="18" charset="0"/>
                        </a:rPr>
                      </a:br>
                      <a:r>
                        <a:rPr lang="en-US" sz="1400" u="none" strike="noStrike">
                          <a:effectLst/>
                          <a:latin typeface="Times New Roman" panose="02020603050405020304" pitchFamily="18" charset="0"/>
                          <a:cs typeface="Times New Roman" panose="02020603050405020304" pitchFamily="18" charset="0"/>
                        </a:rPr>
                        <a:t>message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Show error message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400" u="none" strike="noStrike">
                          <a:effectLst/>
                          <a:latin typeface="Times New Roman" panose="02020603050405020304" pitchFamily="18" charset="0"/>
                          <a:cs typeface="Times New Roman" panose="02020603050405020304" pitchFamily="18" charset="0"/>
                        </a:rPr>
                        <a:t>Pass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None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extLst>
                  <a:ext uri="{0D108BD9-81ED-4DB2-BD59-A6C34878D82A}">
                    <a16:rowId xmlns:a16="http://schemas.microsoft.com/office/drawing/2014/main" val="3853011415"/>
                  </a:ext>
                </a:extLst>
              </a:tr>
              <a:tr h="485948">
                <a:tc vMerge="1">
                  <a:txBody>
                    <a:bodyPr/>
                    <a:lstStyle/>
                    <a:p>
                      <a:endParaRPr lang="en-US"/>
                    </a:p>
                  </a:txBody>
                  <a:tcPr/>
                </a:tc>
                <a:tc vMerge="1">
                  <a:txBody>
                    <a:bodyPr/>
                    <a:lstStyle/>
                    <a:p>
                      <a:endParaRPr lang="en-US"/>
                    </a:p>
                  </a:txBody>
                  <a:tcP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Buyer Logged in and Click "BID NOW" button with enough credits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Buyers able to bid product</a:t>
                      </a:r>
                      <a:br>
                        <a:rPr lang="en-US" sz="1400" u="none" strike="noStrike">
                          <a:effectLst/>
                          <a:latin typeface="Times New Roman" panose="02020603050405020304" pitchFamily="18" charset="0"/>
                          <a:cs typeface="Times New Roman" panose="02020603050405020304" pitchFamily="18" charset="0"/>
                        </a:rPr>
                      </a:b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Buyer bid product successful </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ctr" fontAlgn="ctr"/>
                      <a:r>
                        <a:rPr lang="en-US" sz="1400" u="none" strike="noStrike">
                          <a:effectLst/>
                          <a:latin typeface="Times New Roman" panose="02020603050405020304" pitchFamily="18" charset="0"/>
                          <a:cs typeface="Times New Roman" panose="02020603050405020304" pitchFamily="18" charset="0"/>
                        </a:rPr>
                        <a:t>Pass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None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extLst>
                  <a:ext uri="{0D108BD9-81ED-4DB2-BD59-A6C34878D82A}">
                    <a16:rowId xmlns:a16="http://schemas.microsoft.com/office/drawing/2014/main" val="2908484655"/>
                  </a:ext>
                </a:extLst>
              </a:tr>
              <a:tr h="440395">
                <a:tc rowSpan="4">
                  <a:txBody>
                    <a:bodyPr/>
                    <a:lstStyle/>
                    <a:p>
                      <a:pPr algn="ctr" fontAlgn="ctr"/>
                      <a:r>
                        <a:rPr lang="en-US" sz="1400" u="none" strike="noStrike">
                          <a:effectLst/>
                          <a:latin typeface="Times New Roman" panose="02020603050405020304" pitchFamily="18" charset="0"/>
                          <a:cs typeface="Times New Roman" panose="02020603050405020304" pitchFamily="18" charset="0"/>
                        </a:rPr>
                        <a:t>4</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rowSpan="4">
                  <a:txBody>
                    <a:bodyPr/>
                    <a:lstStyle/>
                    <a:p>
                      <a:pPr algn="l" fontAlgn="ctr"/>
                      <a:r>
                        <a:rPr lang="en-US" sz="1400" u="none" strike="noStrike">
                          <a:effectLst/>
                          <a:latin typeface="Times New Roman" panose="02020603050405020304" pitchFamily="18" charset="0"/>
                          <a:cs typeface="Times New Roman" panose="02020603050405020304" pitchFamily="18" charset="0"/>
                        </a:rPr>
                        <a:t>Payment</a:t>
                      </a:r>
                      <a:endParaRPr lang="en-US" sz="1400" b="1"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Buyer click Pay button enter invalid card number</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Page should not respond</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page not respond</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tc>
                  <a:txBody>
                    <a:bodyPr/>
                    <a:lstStyle/>
                    <a:p>
                      <a:pPr algn="ctr" fontAlgn="ctr"/>
                      <a:r>
                        <a:rPr lang="en-US" sz="1400" u="none" strike="noStrike">
                          <a:effectLst/>
                          <a:latin typeface="Times New Roman" panose="02020603050405020304" pitchFamily="18" charset="0"/>
                          <a:cs typeface="Times New Roman" panose="02020603050405020304" pitchFamily="18" charset="0"/>
                        </a:rPr>
                        <a:t>pass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none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extLst>
                  <a:ext uri="{0D108BD9-81ED-4DB2-BD59-A6C34878D82A}">
                    <a16:rowId xmlns:a16="http://schemas.microsoft.com/office/drawing/2014/main" val="3188307277"/>
                  </a:ext>
                </a:extLst>
              </a:tr>
              <a:tr h="658417">
                <a:tc vMerge="1">
                  <a:txBody>
                    <a:bodyPr/>
                    <a:lstStyle/>
                    <a:p>
                      <a:endParaRPr lang="en-US"/>
                    </a:p>
                  </a:txBody>
                  <a:tcPr/>
                </a:tc>
                <a:tc vMerge="1">
                  <a:txBody>
                    <a:bodyPr/>
                    <a:lstStyle/>
                    <a:p>
                      <a:endParaRPr lang="en-US"/>
                    </a:p>
                  </a:txBody>
                  <a:tcPr/>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Buyer click Pay button with </a:t>
                      </a:r>
                      <a:br>
                        <a:rPr lang="en-US" sz="1400" u="none" strike="noStrike">
                          <a:effectLst/>
                          <a:latin typeface="Times New Roman" panose="02020603050405020304" pitchFamily="18" charset="0"/>
                          <a:cs typeface="Times New Roman" panose="02020603050405020304" pitchFamily="18" charset="0"/>
                        </a:rPr>
                      </a:br>
                      <a:r>
                        <a:rPr lang="en-US" sz="1400" u="none" strike="noStrike">
                          <a:effectLst/>
                          <a:latin typeface="Times New Roman" panose="02020603050405020304" pitchFamily="18" charset="0"/>
                          <a:cs typeface="Times New Roman" panose="02020603050405020304" pitchFamily="18" charset="0"/>
                        </a:rPr>
                        <a:t>enter valid card number</a:t>
                      </a:r>
                      <a:br>
                        <a:rPr lang="en-US" sz="1400" u="none" strike="noStrike">
                          <a:effectLst/>
                          <a:latin typeface="Times New Roman" panose="02020603050405020304" pitchFamily="18" charset="0"/>
                          <a:cs typeface="Times New Roman" panose="02020603050405020304" pitchFamily="18" charset="0"/>
                        </a:rPr>
                      </a:br>
                      <a:r>
                        <a:rPr lang="en-US" sz="1400" u="none" strike="noStrike">
                          <a:effectLst/>
                          <a:latin typeface="Times New Roman" panose="02020603050405020304" pitchFamily="18" charset="0"/>
                          <a:cs typeface="Times New Roman" panose="02020603050405020304" pitchFamily="18" charset="0"/>
                        </a:rPr>
                        <a:t>and invalid cvv number</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Page should not respond</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page not respond</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tc>
                  <a:txBody>
                    <a:bodyPr/>
                    <a:lstStyle/>
                    <a:p>
                      <a:pPr algn="ctr" fontAlgn="ctr"/>
                      <a:r>
                        <a:rPr lang="en-US" sz="1400" u="none" strike="noStrike">
                          <a:effectLst/>
                          <a:latin typeface="Times New Roman" panose="02020603050405020304" pitchFamily="18" charset="0"/>
                          <a:cs typeface="Times New Roman" panose="02020603050405020304" pitchFamily="18" charset="0"/>
                        </a:rPr>
                        <a:t>pass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none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extLst>
                  <a:ext uri="{0D108BD9-81ED-4DB2-BD59-A6C34878D82A}">
                    <a16:rowId xmlns:a16="http://schemas.microsoft.com/office/drawing/2014/main" val="908595729"/>
                  </a:ext>
                </a:extLst>
              </a:tr>
              <a:tr h="533103">
                <a:tc vMerge="1">
                  <a:txBody>
                    <a:bodyPr/>
                    <a:lstStyle/>
                    <a:p>
                      <a:endParaRPr lang="en-US"/>
                    </a:p>
                  </a:txBody>
                  <a:tcPr/>
                </a:tc>
                <a:tc vMerge="1">
                  <a:txBody>
                    <a:bodyPr/>
                    <a:lstStyle/>
                    <a:p>
                      <a:endParaRPr lang="en-US"/>
                    </a:p>
                  </a:txBody>
                  <a:tcP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Buyer click Pay button without enter expiry date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Page should not respond</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page not respond</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tc>
                  <a:txBody>
                    <a:bodyPr/>
                    <a:lstStyle/>
                    <a:p>
                      <a:pPr algn="ctr" fontAlgn="ctr"/>
                      <a:r>
                        <a:rPr lang="en-US" sz="1400" u="none" strike="noStrike">
                          <a:effectLst/>
                          <a:latin typeface="Times New Roman" panose="02020603050405020304" pitchFamily="18" charset="0"/>
                          <a:cs typeface="Times New Roman" panose="02020603050405020304" pitchFamily="18" charset="0"/>
                        </a:rPr>
                        <a:t>pass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a:effectLst/>
                          <a:latin typeface="Times New Roman" panose="02020603050405020304" pitchFamily="18" charset="0"/>
                          <a:cs typeface="Times New Roman" panose="02020603050405020304" pitchFamily="18" charset="0"/>
                        </a:rPr>
                        <a:t>none</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extLst>
                  <a:ext uri="{0D108BD9-81ED-4DB2-BD59-A6C34878D82A}">
                    <a16:rowId xmlns:a16="http://schemas.microsoft.com/office/drawing/2014/main" val="1286169006"/>
                  </a:ext>
                </a:extLst>
              </a:tr>
              <a:tr h="440395">
                <a:tc vMerge="1">
                  <a:txBody>
                    <a:bodyPr/>
                    <a:lstStyle/>
                    <a:p>
                      <a:endParaRPr lang="en-US"/>
                    </a:p>
                  </a:txBody>
                  <a:tcPr/>
                </a:tc>
                <a:tc vMerge="1">
                  <a:txBody>
                    <a:bodyPr/>
                    <a:lstStyle/>
                    <a:p>
                      <a:endParaRPr lang="en-US"/>
                    </a:p>
                  </a:txBody>
                  <a:tcPr/>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Buyer Click Pay button with </a:t>
                      </a:r>
                      <a:br>
                        <a:rPr lang="en-US" sz="1400" u="none" strike="noStrike">
                          <a:effectLst/>
                          <a:latin typeface="Times New Roman" panose="02020603050405020304" pitchFamily="18" charset="0"/>
                          <a:cs typeface="Times New Roman" panose="02020603050405020304" pitchFamily="18" charset="0"/>
                        </a:rPr>
                      </a:br>
                      <a:r>
                        <a:rPr lang="en-US" sz="1400" u="none" strike="noStrike">
                          <a:effectLst/>
                          <a:latin typeface="Times New Roman" panose="02020603050405020304" pitchFamily="18" charset="0"/>
                          <a:cs typeface="Times New Roman" panose="02020603050405020304" pitchFamily="18" charset="0"/>
                        </a:rPr>
                        <a:t>enter necessary fields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Admin provide access to bid product</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tc>
                  <a:txBody>
                    <a:bodyPr/>
                    <a:lstStyle/>
                    <a:p>
                      <a:pPr algn="l" fontAlgn="b"/>
                      <a:r>
                        <a:rPr lang="en-US" sz="1400" u="none" strike="noStrike">
                          <a:effectLst/>
                          <a:latin typeface="Times New Roman" panose="02020603050405020304" pitchFamily="18" charset="0"/>
                          <a:cs typeface="Times New Roman" panose="02020603050405020304" pitchFamily="18" charset="0"/>
                        </a:rPr>
                        <a:t>Get access to bid product</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b"/>
                </a:tc>
                <a:tc>
                  <a:txBody>
                    <a:bodyPr/>
                    <a:lstStyle/>
                    <a:p>
                      <a:pPr algn="ctr" fontAlgn="ctr"/>
                      <a:r>
                        <a:rPr lang="en-US" sz="1400" u="none" strike="noStrike">
                          <a:effectLst/>
                          <a:latin typeface="Times New Roman" panose="02020603050405020304" pitchFamily="18" charset="0"/>
                          <a:cs typeface="Times New Roman" panose="02020603050405020304" pitchFamily="18" charset="0"/>
                        </a:rPr>
                        <a:t>pass</a:t>
                      </a:r>
                      <a:endParaRPr lang="en-US" sz="1400" b="0" i="0" u="none" strike="noStrike">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tc>
                  <a:txBody>
                    <a:bodyPr/>
                    <a:lstStyle/>
                    <a:p>
                      <a:pPr algn="l" fontAlgn="ctr"/>
                      <a:r>
                        <a:rPr lang="en-US" sz="1400" u="none" strike="noStrike" dirty="0">
                          <a:effectLst/>
                          <a:latin typeface="Times New Roman" panose="02020603050405020304" pitchFamily="18" charset="0"/>
                          <a:cs typeface="Times New Roman" panose="02020603050405020304" pitchFamily="18" charset="0"/>
                        </a:rPr>
                        <a:t>none</a:t>
                      </a:r>
                      <a:endParaRPr lang="en-US" sz="14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4258" marR="4258" marT="4258" marB="0" anchor="ctr"/>
                </a:tc>
                <a:extLst>
                  <a:ext uri="{0D108BD9-81ED-4DB2-BD59-A6C34878D82A}">
                    <a16:rowId xmlns:a16="http://schemas.microsoft.com/office/drawing/2014/main" val="1048620675"/>
                  </a:ext>
                </a:extLst>
              </a:tr>
            </a:tbl>
          </a:graphicData>
        </a:graphic>
      </p:graphicFrame>
    </p:spTree>
    <p:extLst>
      <p:ext uri="{BB962C8B-B14F-4D97-AF65-F5344CB8AC3E}">
        <p14:creationId xmlns:p14="http://schemas.microsoft.com/office/powerpoint/2010/main" val="20720916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9FB09-7857-4CD2-8042-769E34AD3BF2}"/>
              </a:ext>
            </a:extLst>
          </p:cNvPr>
          <p:cNvSpPr>
            <a:spLocks noGrp="1"/>
          </p:cNvSpPr>
          <p:nvPr>
            <p:ph type="title"/>
          </p:nvPr>
        </p:nvSpPr>
        <p:spPr>
          <a:xfrm>
            <a:off x="1371769" y="2331720"/>
            <a:ext cx="10018713" cy="1752599"/>
          </a:xfrm>
        </p:spPr>
        <p:txBody>
          <a:bodyPr>
            <a:normAutofit/>
          </a:bodyPr>
          <a:lstStyle/>
          <a:p>
            <a:pPr algn="ctr"/>
            <a:r>
              <a:rPr lang="en-US" sz="6000" b="1" dirty="0">
                <a:solidFill>
                  <a:schemeClr val="tx1"/>
                </a:solidFill>
                <a:latin typeface="Times New Roman" panose="02020603050405020304" pitchFamily="18" charset="0"/>
                <a:cs typeface="Times New Roman" panose="02020603050405020304" pitchFamily="18" charset="0"/>
              </a:rPr>
              <a:t>User Interfaces</a:t>
            </a:r>
          </a:p>
        </p:txBody>
      </p:sp>
    </p:spTree>
    <p:extLst>
      <p:ext uri="{BB962C8B-B14F-4D97-AF65-F5344CB8AC3E}">
        <p14:creationId xmlns:p14="http://schemas.microsoft.com/office/powerpoint/2010/main" val="17821279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FC99488-9C82-4E0E-A871-D6735191385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290656"/>
            <a:ext cx="12192000" cy="5567343"/>
          </a:xfrm>
        </p:spPr>
      </p:pic>
      <p:sp>
        <p:nvSpPr>
          <p:cNvPr id="7" name="TextBox 6">
            <a:extLst>
              <a:ext uri="{FF2B5EF4-FFF2-40B4-BE49-F238E27FC236}">
                <a16:creationId xmlns:a16="http://schemas.microsoft.com/office/drawing/2014/main" id="{E3CDBE4F-5011-4D55-9D4B-8617F0326BDE}"/>
              </a:ext>
            </a:extLst>
          </p:cNvPr>
          <p:cNvSpPr txBox="1"/>
          <p:nvPr/>
        </p:nvSpPr>
        <p:spPr>
          <a:xfrm flipH="1">
            <a:off x="4065562" y="450165"/>
            <a:ext cx="3474720" cy="461665"/>
          </a:xfrm>
          <a:prstGeom prst="rect">
            <a:avLst/>
          </a:prstGeom>
          <a:noFill/>
        </p:spPr>
        <p:txBody>
          <a:bodyPr wrap="square" rtlCol="0">
            <a:spAutoFit/>
          </a:bodyPr>
          <a:lstStyle/>
          <a:p>
            <a:pPr algn="ctr"/>
            <a:r>
              <a:rPr lang="en-US" sz="2400" b="1" dirty="0"/>
              <a:t>Seller Login</a:t>
            </a:r>
          </a:p>
        </p:txBody>
      </p:sp>
    </p:spTree>
    <p:extLst>
      <p:ext uri="{BB962C8B-B14F-4D97-AF65-F5344CB8AC3E}">
        <p14:creationId xmlns:p14="http://schemas.microsoft.com/office/powerpoint/2010/main" val="32283736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930FA-D8F0-4C68-958F-F1C3C962171C}"/>
              </a:ext>
            </a:extLst>
          </p:cNvPr>
          <p:cNvSpPr>
            <a:spLocks noGrp="1"/>
          </p:cNvSpPr>
          <p:nvPr>
            <p:ph type="title"/>
          </p:nvPr>
        </p:nvSpPr>
        <p:spPr>
          <a:xfrm>
            <a:off x="844061" y="295421"/>
            <a:ext cx="10018713" cy="682281"/>
          </a:xfrm>
        </p:spPr>
        <p:txBody>
          <a:bodyPr>
            <a:normAutofit/>
          </a:bodyPr>
          <a:lstStyle/>
          <a:p>
            <a:r>
              <a:rPr lang="en-US" sz="2400" b="1" dirty="0"/>
              <a:t>Register product by seller</a:t>
            </a:r>
          </a:p>
        </p:txBody>
      </p:sp>
      <p:pic>
        <p:nvPicPr>
          <p:cNvPr id="11" name="Picture 10">
            <a:extLst>
              <a:ext uri="{FF2B5EF4-FFF2-40B4-BE49-F238E27FC236}">
                <a16:creationId xmlns:a16="http://schemas.microsoft.com/office/drawing/2014/main" id="{BA7D5382-558D-4B7D-9EA9-BA62C7ED60CC}"/>
              </a:ext>
            </a:extLst>
          </p:cNvPr>
          <p:cNvPicPr>
            <a:picLocks noChangeAspect="1"/>
          </p:cNvPicPr>
          <p:nvPr/>
        </p:nvPicPr>
        <p:blipFill>
          <a:blip r:embed="rId2"/>
          <a:stretch>
            <a:fillRect/>
          </a:stretch>
        </p:blipFill>
        <p:spPr>
          <a:xfrm>
            <a:off x="0" y="977702"/>
            <a:ext cx="12192001" cy="5880298"/>
          </a:xfrm>
          <a:prstGeom prst="rect">
            <a:avLst/>
          </a:prstGeom>
        </p:spPr>
      </p:pic>
    </p:spTree>
    <p:extLst>
      <p:ext uri="{BB962C8B-B14F-4D97-AF65-F5344CB8AC3E}">
        <p14:creationId xmlns:p14="http://schemas.microsoft.com/office/powerpoint/2010/main" val="16371835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750A4-E095-4609-974B-01D4679303F4}"/>
              </a:ext>
            </a:extLst>
          </p:cNvPr>
          <p:cNvSpPr>
            <a:spLocks noGrp="1"/>
          </p:cNvSpPr>
          <p:nvPr>
            <p:ph type="title"/>
          </p:nvPr>
        </p:nvSpPr>
        <p:spPr>
          <a:xfrm>
            <a:off x="2469050" y="629533"/>
            <a:ext cx="6942237" cy="369275"/>
          </a:xfrm>
        </p:spPr>
        <p:txBody>
          <a:bodyPr>
            <a:noAutofit/>
          </a:bodyPr>
          <a:lstStyle/>
          <a:p>
            <a:r>
              <a:rPr lang="en-US" sz="2400" b="1" dirty="0"/>
              <a:t>Product History of Seller</a:t>
            </a:r>
          </a:p>
        </p:txBody>
      </p:sp>
      <p:pic>
        <p:nvPicPr>
          <p:cNvPr id="4" name="Picture 3">
            <a:extLst>
              <a:ext uri="{FF2B5EF4-FFF2-40B4-BE49-F238E27FC236}">
                <a16:creationId xmlns:a16="http://schemas.microsoft.com/office/drawing/2014/main" id="{5D215C3E-A542-49AD-8CE5-93F30C0E4068}"/>
              </a:ext>
            </a:extLst>
          </p:cNvPr>
          <p:cNvPicPr>
            <a:picLocks noChangeAspect="1"/>
          </p:cNvPicPr>
          <p:nvPr/>
        </p:nvPicPr>
        <p:blipFill>
          <a:blip r:embed="rId2"/>
          <a:stretch>
            <a:fillRect/>
          </a:stretch>
        </p:blipFill>
        <p:spPr>
          <a:xfrm>
            <a:off x="0" y="1196569"/>
            <a:ext cx="12191999" cy="5661431"/>
          </a:xfrm>
          <a:prstGeom prst="rect">
            <a:avLst/>
          </a:prstGeom>
        </p:spPr>
      </p:pic>
    </p:spTree>
    <p:extLst>
      <p:ext uri="{BB962C8B-B14F-4D97-AF65-F5344CB8AC3E}">
        <p14:creationId xmlns:p14="http://schemas.microsoft.com/office/powerpoint/2010/main" val="21354489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08BAB-73C7-4C7C-A2C8-8502744EE443}"/>
              </a:ext>
            </a:extLst>
          </p:cNvPr>
          <p:cNvSpPr>
            <a:spLocks noGrp="1"/>
          </p:cNvSpPr>
          <p:nvPr>
            <p:ph type="title"/>
          </p:nvPr>
        </p:nvSpPr>
        <p:spPr>
          <a:xfrm>
            <a:off x="716849" y="468923"/>
            <a:ext cx="10353761" cy="670560"/>
          </a:xfrm>
        </p:spPr>
        <p:txBody>
          <a:bodyPr/>
          <a:lstStyle/>
          <a:p>
            <a:r>
              <a:rPr lang="en-US" dirty="0"/>
              <a:t>      </a:t>
            </a:r>
            <a:r>
              <a:rPr lang="en-US" sz="2400" dirty="0"/>
              <a:t>Rebid</a:t>
            </a:r>
            <a:r>
              <a:rPr lang="en-US" dirty="0"/>
              <a:t> </a:t>
            </a:r>
            <a:r>
              <a:rPr lang="en-US" sz="2400" dirty="0"/>
              <a:t>products</a:t>
            </a:r>
          </a:p>
        </p:txBody>
      </p:sp>
      <p:pic>
        <p:nvPicPr>
          <p:cNvPr id="4" name="Content Placeholder 3">
            <a:extLst>
              <a:ext uri="{FF2B5EF4-FFF2-40B4-BE49-F238E27FC236}">
                <a16:creationId xmlns:a16="http://schemas.microsoft.com/office/drawing/2014/main" id="{CC219625-6D39-40DB-9447-5D7410C0FFD3}"/>
              </a:ext>
            </a:extLst>
          </p:cNvPr>
          <p:cNvPicPr>
            <a:picLocks noGrp="1" noChangeAspect="1"/>
          </p:cNvPicPr>
          <p:nvPr>
            <p:ph idx="1"/>
          </p:nvPr>
        </p:nvPicPr>
        <p:blipFill>
          <a:blip r:embed="rId2"/>
          <a:stretch>
            <a:fillRect/>
          </a:stretch>
        </p:blipFill>
        <p:spPr>
          <a:xfrm>
            <a:off x="0" y="1392700"/>
            <a:ext cx="12192000" cy="5465299"/>
          </a:xfrm>
          <a:prstGeom prst="rect">
            <a:avLst/>
          </a:prstGeom>
        </p:spPr>
      </p:pic>
    </p:spTree>
    <p:extLst>
      <p:ext uri="{BB962C8B-B14F-4D97-AF65-F5344CB8AC3E}">
        <p14:creationId xmlns:p14="http://schemas.microsoft.com/office/powerpoint/2010/main" val="31135662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42FFF-6121-4538-9DA6-4742E5D0A0CF}"/>
              </a:ext>
            </a:extLst>
          </p:cNvPr>
          <p:cNvSpPr>
            <a:spLocks noGrp="1"/>
          </p:cNvSpPr>
          <p:nvPr>
            <p:ph type="title"/>
          </p:nvPr>
        </p:nvSpPr>
        <p:spPr>
          <a:xfrm>
            <a:off x="1460524" y="469507"/>
            <a:ext cx="10018713" cy="594360"/>
          </a:xfrm>
        </p:spPr>
        <p:txBody>
          <a:bodyPr>
            <a:normAutofit/>
          </a:bodyPr>
          <a:lstStyle/>
          <a:p>
            <a:r>
              <a:rPr lang="en-US" sz="2400" b="1" dirty="0"/>
              <a:t>Buyer Register/Login</a:t>
            </a:r>
          </a:p>
        </p:txBody>
      </p:sp>
      <p:pic>
        <p:nvPicPr>
          <p:cNvPr id="4" name="Content Placeholder 3">
            <a:extLst>
              <a:ext uri="{FF2B5EF4-FFF2-40B4-BE49-F238E27FC236}">
                <a16:creationId xmlns:a16="http://schemas.microsoft.com/office/drawing/2014/main" id="{F37B95B4-6F11-4A20-9794-35CF3B5BFF6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190476"/>
            <a:ext cx="12192000" cy="5667524"/>
          </a:xfrm>
          <a:prstGeom prst="rect">
            <a:avLst/>
          </a:prstGeom>
        </p:spPr>
      </p:pic>
    </p:spTree>
    <p:extLst>
      <p:ext uri="{BB962C8B-B14F-4D97-AF65-F5344CB8AC3E}">
        <p14:creationId xmlns:p14="http://schemas.microsoft.com/office/powerpoint/2010/main" val="38151541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B7C5DC1-976E-4FEF-91A2-02D9D9D4D8A6}"/>
              </a:ext>
            </a:extLst>
          </p:cNvPr>
          <p:cNvPicPr>
            <a:picLocks noChangeAspect="1"/>
          </p:cNvPicPr>
          <p:nvPr/>
        </p:nvPicPr>
        <p:blipFill>
          <a:blip r:embed="rId2"/>
          <a:stretch>
            <a:fillRect/>
          </a:stretch>
        </p:blipFill>
        <p:spPr>
          <a:xfrm>
            <a:off x="14068" y="0"/>
            <a:ext cx="12192000" cy="6857999"/>
          </a:xfrm>
          <a:prstGeom prst="rect">
            <a:avLst/>
          </a:prstGeom>
        </p:spPr>
      </p:pic>
    </p:spTree>
    <p:extLst>
      <p:ext uri="{BB962C8B-B14F-4D97-AF65-F5344CB8AC3E}">
        <p14:creationId xmlns:p14="http://schemas.microsoft.com/office/powerpoint/2010/main" val="589660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A3388-881D-4E77-BEF6-D413A13610FE}"/>
              </a:ext>
            </a:extLst>
          </p:cNvPr>
          <p:cNvSpPr>
            <a:spLocks noGrp="1"/>
          </p:cNvSpPr>
          <p:nvPr>
            <p:ph type="title"/>
          </p:nvPr>
        </p:nvSpPr>
        <p:spPr>
          <a:xfrm>
            <a:off x="1484311" y="685801"/>
            <a:ext cx="10018713" cy="908538"/>
          </a:xfrm>
        </p:spPr>
        <p:txBody>
          <a:bodyPr>
            <a:normAutofit/>
          </a:bodyPr>
          <a:lstStyle/>
          <a:p>
            <a:pPr algn="l"/>
            <a:r>
              <a:rPr lang="en-US" dirty="0"/>
              <a:t>Problem Definition</a:t>
            </a:r>
          </a:p>
        </p:txBody>
      </p:sp>
      <p:sp>
        <p:nvSpPr>
          <p:cNvPr id="3" name="Content Placeholder 2">
            <a:extLst>
              <a:ext uri="{FF2B5EF4-FFF2-40B4-BE49-F238E27FC236}">
                <a16:creationId xmlns:a16="http://schemas.microsoft.com/office/drawing/2014/main" id="{7F5417C9-DD70-4C90-838A-D9FFA0A845C6}"/>
              </a:ext>
            </a:extLst>
          </p:cNvPr>
          <p:cNvSpPr>
            <a:spLocks noGrp="1"/>
          </p:cNvSpPr>
          <p:nvPr>
            <p:ph idx="1"/>
          </p:nvPr>
        </p:nvSpPr>
        <p:spPr>
          <a:xfrm>
            <a:off x="1484310" y="1594339"/>
            <a:ext cx="10018713" cy="4196861"/>
          </a:xfrm>
        </p:spPr>
        <p:txBody>
          <a:bodyPr>
            <a:normAutofit/>
          </a:bodyPr>
          <a:lstStyle/>
          <a:p>
            <a:r>
              <a:rPr lang="en-US" dirty="0"/>
              <a:t>According to current tendency of people everyone is trying to purchase from online rather than going to shop for their needs. </a:t>
            </a:r>
          </a:p>
          <a:p>
            <a:r>
              <a:rPr lang="en-US" dirty="0"/>
              <a:t>when people are purchasing from online most of the time, they will not get more additional benefits. Because of the inefficiency of the current system consumer will not get more benefits. </a:t>
            </a:r>
          </a:p>
          <a:p>
            <a:r>
              <a:rPr lang="en-US" dirty="0"/>
              <a:t>However, the proposed system will remove these inconveniences and will ensure customer satisfaction </a:t>
            </a:r>
          </a:p>
          <a:p>
            <a:r>
              <a:rPr lang="en-US" dirty="0"/>
              <a:t>The proposed system provides a platform for the customer to buy the products by bidding in a competitive manner.</a:t>
            </a:r>
          </a:p>
        </p:txBody>
      </p:sp>
    </p:spTree>
    <p:extLst>
      <p:ext uri="{BB962C8B-B14F-4D97-AF65-F5344CB8AC3E}">
        <p14:creationId xmlns:p14="http://schemas.microsoft.com/office/powerpoint/2010/main" val="35263937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EF5FBA-ECA9-46A0-99CD-39C9413847CE}"/>
              </a:ext>
            </a:extLst>
          </p:cNvPr>
          <p:cNvSpPr txBox="1"/>
          <p:nvPr/>
        </p:nvSpPr>
        <p:spPr>
          <a:xfrm>
            <a:off x="5174933" y="202754"/>
            <a:ext cx="2254784" cy="461665"/>
          </a:xfrm>
          <a:prstGeom prst="rect">
            <a:avLst/>
          </a:prstGeom>
          <a:noFill/>
        </p:spPr>
        <p:txBody>
          <a:bodyPr wrap="none" rtlCol="0">
            <a:spAutoFit/>
          </a:bodyPr>
          <a:lstStyle/>
          <a:p>
            <a:pPr algn="ctr"/>
            <a:r>
              <a:rPr lang="en-US" sz="2400" b="1" dirty="0">
                <a:latin typeface="Times New Roman" panose="02020603050405020304" pitchFamily="18" charset="0"/>
                <a:cs typeface="Times New Roman" panose="02020603050405020304" pitchFamily="18" charset="0"/>
              </a:rPr>
              <a:t>Closed Auction </a:t>
            </a:r>
          </a:p>
        </p:txBody>
      </p:sp>
      <p:pic>
        <p:nvPicPr>
          <p:cNvPr id="8" name="Picture 7">
            <a:extLst>
              <a:ext uri="{FF2B5EF4-FFF2-40B4-BE49-F238E27FC236}">
                <a16:creationId xmlns:a16="http://schemas.microsoft.com/office/drawing/2014/main" id="{F6BB72E6-AF40-468C-BC41-6963FAC44D57}"/>
              </a:ext>
            </a:extLst>
          </p:cNvPr>
          <p:cNvPicPr>
            <a:picLocks noChangeAspect="1"/>
          </p:cNvPicPr>
          <p:nvPr/>
        </p:nvPicPr>
        <p:blipFill>
          <a:blip r:embed="rId2"/>
          <a:stretch>
            <a:fillRect/>
          </a:stretch>
        </p:blipFill>
        <p:spPr>
          <a:xfrm>
            <a:off x="0" y="866391"/>
            <a:ext cx="12192000" cy="5991609"/>
          </a:xfrm>
          <a:prstGeom prst="rect">
            <a:avLst/>
          </a:prstGeom>
        </p:spPr>
      </p:pic>
    </p:spTree>
    <p:extLst>
      <p:ext uri="{BB962C8B-B14F-4D97-AF65-F5344CB8AC3E}">
        <p14:creationId xmlns:p14="http://schemas.microsoft.com/office/powerpoint/2010/main" val="215897978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1BCAB-BC93-441E-9EB0-2F12A3153C7C}"/>
              </a:ext>
            </a:extLst>
          </p:cNvPr>
          <p:cNvSpPr>
            <a:spLocks noGrp="1"/>
          </p:cNvSpPr>
          <p:nvPr>
            <p:ph type="title"/>
          </p:nvPr>
        </p:nvSpPr>
        <p:spPr>
          <a:xfrm>
            <a:off x="1086643" y="274322"/>
            <a:ext cx="10018713" cy="527537"/>
          </a:xfrm>
        </p:spPr>
        <p:txBody>
          <a:bodyPr>
            <a:normAutofit/>
          </a:bodyPr>
          <a:lstStyle/>
          <a:p>
            <a:r>
              <a:rPr lang="en-US" sz="2400" b="1" dirty="0">
                <a:latin typeface="Times New Roman" panose="02020603050405020304" pitchFamily="18" charset="0"/>
                <a:cs typeface="Times New Roman" panose="02020603050405020304" pitchFamily="18" charset="0"/>
              </a:rPr>
              <a:t>Buy credits</a:t>
            </a:r>
          </a:p>
        </p:txBody>
      </p:sp>
      <p:pic>
        <p:nvPicPr>
          <p:cNvPr id="8" name="Content Placeholder 7">
            <a:extLst>
              <a:ext uri="{FF2B5EF4-FFF2-40B4-BE49-F238E27FC236}">
                <a16:creationId xmlns:a16="http://schemas.microsoft.com/office/drawing/2014/main" id="{BCAAB08C-F52F-48F0-A747-F214B9E860E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041009"/>
            <a:ext cx="12192000" cy="5816991"/>
          </a:xfrm>
        </p:spPr>
      </p:pic>
    </p:spTree>
    <p:extLst>
      <p:ext uri="{BB962C8B-B14F-4D97-AF65-F5344CB8AC3E}">
        <p14:creationId xmlns:p14="http://schemas.microsoft.com/office/powerpoint/2010/main" val="33613812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4755A-25AB-4B72-A7C8-0861EC020590}"/>
              </a:ext>
            </a:extLst>
          </p:cNvPr>
          <p:cNvSpPr>
            <a:spLocks noGrp="1"/>
          </p:cNvSpPr>
          <p:nvPr>
            <p:ph type="title"/>
          </p:nvPr>
        </p:nvSpPr>
        <p:spPr>
          <a:xfrm>
            <a:off x="1086643" y="514643"/>
            <a:ext cx="10018713" cy="552157"/>
          </a:xfrm>
        </p:spPr>
        <p:txBody>
          <a:bodyPr>
            <a:normAutofit/>
          </a:bodyPr>
          <a:lstStyle/>
          <a:p>
            <a:r>
              <a:rPr lang="en-US" sz="2400" b="1" dirty="0"/>
              <a:t>Bid on product</a:t>
            </a:r>
          </a:p>
        </p:txBody>
      </p:sp>
      <p:pic>
        <p:nvPicPr>
          <p:cNvPr id="4" name="Content Placeholder 3">
            <a:extLst>
              <a:ext uri="{FF2B5EF4-FFF2-40B4-BE49-F238E27FC236}">
                <a16:creationId xmlns:a16="http://schemas.microsoft.com/office/drawing/2014/main" id="{22000D7B-CCEB-4ED9-B2A8-C6BBF70A299E}"/>
              </a:ext>
            </a:extLst>
          </p:cNvPr>
          <p:cNvPicPr>
            <a:picLocks noGrp="1" noChangeAspect="1"/>
          </p:cNvPicPr>
          <p:nvPr>
            <p:ph idx="1"/>
          </p:nvPr>
        </p:nvPicPr>
        <p:blipFill>
          <a:blip r:embed="rId3"/>
          <a:stretch>
            <a:fillRect/>
          </a:stretch>
        </p:blipFill>
        <p:spPr>
          <a:xfrm>
            <a:off x="0" y="1066800"/>
            <a:ext cx="12192000" cy="5791200"/>
          </a:xfrm>
          <a:prstGeom prst="rect">
            <a:avLst/>
          </a:prstGeom>
        </p:spPr>
      </p:pic>
    </p:spTree>
    <p:extLst>
      <p:ext uri="{BB962C8B-B14F-4D97-AF65-F5344CB8AC3E}">
        <p14:creationId xmlns:p14="http://schemas.microsoft.com/office/powerpoint/2010/main" val="32495287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BE287-2ECC-4EE0-BF43-3D99C11024AF}"/>
              </a:ext>
            </a:extLst>
          </p:cNvPr>
          <p:cNvSpPr>
            <a:spLocks noGrp="1"/>
          </p:cNvSpPr>
          <p:nvPr>
            <p:ph type="title"/>
          </p:nvPr>
        </p:nvSpPr>
        <p:spPr>
          <a:xfrm>
            <a:off x="1086643" y="590843"/>
            <a:ext cx="10018713" cy="532227"/>
          </a:xfrm>
        </p:spPr>
        <p:txBody>
          <a:bodyPr>
            <a:noAutofit/>
          </a:bodyPr>
          <a:lstStyle/>
          <a:p>
            <a:r>
              <a:rPr lang="en-US" sz="2400" b="1" dirty="0"/>
              <a:t>Bid History</a:t>
            </a:r>
          </a:p>
        </p:txBody>
      </p:sp>
      <p:pic>
        <p:nvPicPr>
          <p:cNvPr id="4" name="Content Placeholder 3">
            <a:extLst>
              <a:ext uri="{FF2B5EF4-FFF2-40B4-BE49-F238E27FC236}">
                <a16:creationId xmlns:a16="http://schemas.microsoft.com/office/drawing/2014/main" id="{9EC60DEB-B285-4653-8089-8CB5AA51C050}"/>
              </a:ext>
            </a:extLst>
          </p:cNvPr>
          <p:cNvPicPr>
            <a:picLocks noGrp="1" noChangeAspect="1"/>
          </p:cNvPicPr>
          <p:nvPr>
            <p:ph idx="1"/>
          </p:nvPr>
        </p:nvPicPr>
        <p:blipFill>
          <a:blip r:embed="rId2"/>
          <a:stretch>
            <a:fillRect/>
          </a:stretch>
        </p:blipFill>
        <p:spPr>
          <a:xfrm>
            <a:off x="0" y="1273126"/>
            <a:ext cx="12192000" cy="5584873"/>
          </a:xfrm>
          <a:prstGeom prst="rect">
            <a:avLst/>
          </a:prstGeom>
        </p:spPr>
      </p:pic>
    </p:spTree>
    <p:extLst>
      <p:ext uri="{BB962C8B-B14F-4D97-AF65-F5344CB8AC3E}">
        <p14:creationId xmlns:p14="http://schemas.microsoft.com/office/powerpoint/2010/main" val="19817788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807A688-637D-42C4-87D7-77FA97FAC5ED}"/>
              </a:ext>
            </a:extLst>
          </p:cNvPr>
          <p:cNvPicPr>
            <a:picLocks noGrp="1" noChangeAspect="1"/>
          </p:cNvPicPr>
          <p:nvPr>
            <p:ph idx="1"/>
          </p:nvPr>
        </p:nvPicPr>
        <p:blipFill>
          <a:blip r:embed="rId2"/>
          <a:stretch>
            <a:fillRect/>
          </a:stretch>
        </p:blipFill>
        <p:spPr>
          <a:xfrm>
            <a:off x="0" y="1012874"/>
            <a:ext cx="12191999" cy="5985801"/>
          </a:xfrm>
          <a:prstGeom prst="rect">
            <a:avLst/>
          </a:prstGeom>
        </p:spPr>
      </p:pic>
      <p:sp>
        <p:nvSpPr>
          <p:cNvPr id="5" name="TextBox 4">
            <a:extLst>
              <a:ext uri="{FF2B5EF4-FFF2-40B4-BE49-F238E27FC236}">
                <a16:creationId xmlns:a16="http://schemas.microsoft.com/office/drawing/2014/main" id="{37F1D657-FAEE-4EE0-BCAC-A42861526B0C}"/>
              </a:ext>
            </a:extLst>
          </p:cNvPr>
          <p:cNvSpPr txBox="1"/>
          <p:nvPr/>
        </p:nvSpPr>
        <p:spPr>
          <a:xfrm>
            <a:off x="1663446" y="408187"/>
            <a:ext cx="9520368" cy="461665"/>
          </a:xfrm>
          <a:prstGeom prst="rect">
            <a:avLst/>
          </a:prstGeom>
          <a:no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Win History of Buyer</a:t>
            </a:r>
          </a:p>
        </p:txBody>
      </p:sp>
    </p:spTree>
    <p:extLst>
      <p:ext uri="{BB962C8B-B14F-4D97-AF65-F5344CB8AC3E}">
        <p14:creationId xmlns:p14="http://schemas.microsoft.com/office/powerpoint/2010/main" val="38314304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a:extLst>
              <a:ext uri="{FF2B5EF4-FFF2-40B4-BE49-F238E27FC236}">
                <a16:creationId xmlns:a16="http://schemas.microsoft.com/office/drawing/2014/main" id="{412582D9-0D97-45C2-9A63-20104C2A796C}"/>
              </a:ext>
            </a:extLst>
          </p:cNvPr>
          <p:cNvPicPr>
            <a:picLocks noChangeAspect="1"/>
          </p:cNvPicPr>
          <p:nvPr/>
        </p:nvPicPr>
        <p:blipFill>
          <a:blip r:embed="rId2"/>
          <a:stretch>
            <a:fillRect/>
          </a:stretch>
        </p:blipFill>
        <p:spPr>
          <a:xfrm>
            <a:off x="1" y="1083213"/>
            <a:ext cx="12192000" cy="5774787"/>
          </a:xfrm>
          <a:prstGeom prst="rect">
            <a:avLst/>
          </a:prstGeom>
        </p:spPr>
      </p:pic>
      <p:sp>
        <p:nvSpPr>
          <p:cNvPr id="9" name="TextBox 8">
            <a:extLst>
              <a:ext uri="{FF2B5EF4-FFF2-40B4-BE49-F238E27FC236}">
                <a16:creationId xmlns:a16="http://schemas.microsoft.com/office/drawing/2014/main" id="{276232FD-24E6-4F4E-9462-6DC7C37440C6}"/>
              </a:ext>
            </a:extLst>
          </p:cNvPr>
          <p:cNvSpPr txBox="1"/>
          <p:nvPr/>
        </p:nvSpPr>
        <p:spPr>
          <a:xfrm>
            <a:off x="1263747" y="225082"/>
            <a:ext cx="9664505" cy="584775"/>
          </a:xfrm>
          <a:prstGeom prst="rect">
            <a:avLst/>
          </a:prstGeom>
          <a:noFill/>
        </p:spPr>
        <p:txBody>
          <a:bodyPr wrap="square" rtlCol="0">
            <a:spAutoFit/>
          </a:bodyPr>
          <a:lstStyle/>
          <a:p>
            <a:pPr algn="ctr"/>
            <a:r>
              <a:rPr lang="en-US" sz="3200" dirty="0"/>
              <a:t>Seller can cancel order in product cart</a:t>
            </a:r>
          </a:p>
        </p:txBody>
      </p:sp>
    </p:spTree>
    <p:extLst>
      <p:ext uri="{BB962C8B-B14F-4D97-AF65-F5344CB8AC3E}">
        <p14:creationId xmlns:p14="http://schemas.microsoft.com/office/powerpoint/2010/main" val="13234514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BA7A2-4F95-45C7-8E33-06750CAD1CDC}"/>
              </a:ext>
            </a:extLst>
          </p:cNvPr>
          <p:cNvSpPr>
            <a:spLocks noGrp="1"/>
          </p:cNvSpPr>
          <p:nvPr>
            <p:ph type="title"/>
          </p:nvPr>
        </p:nvSpPr>
        <p:spPr>
          <a:xfrm>
            <a:off x="1086642" y="868680"/>
            <a:ext cx="10018713" cy="566225"/>
          </a:xfrm>
        </p:spPr>
        <p:txBody>
          <a:bodyPr>
            <a:noAutofit/>
          </a:bodyPr>
          <a:lstStyle/>
          <a:p>
            <a:r>
              <a:rPr lang="en-US"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0A15F66C-B878-4DFE-8008-0916A46271E4}"/>
              </a:ext>
            </a:extLst>
          </p:cNvPr>
          <p:cNvSpPr>
            <a:spLocks noGrp="1"/>
          </p:cNvSpPr>
          <p:nvPr>
            <p:ph idx="1"/>
          </p:nvPr>
        </p:nvSpPr>
        <p:spPr>
          <a:xfrm>
            <a:off x="1747825" y="1854591"/>
            <a:ext cx="10018713" cy="4426634"/>
          </a:xfrm>
        </p:spPr>
        <p:txBody>
          <a:bodyPr>
            <a:normAutofit/>
          </a:bodyPr>
          <a:lstStyle/>
          <a:p>
            <a:pPr marL="0" indent="0" algn="just">
              <a:buNone/>
            </a:pPr>
            <a:r>
              <a:rPr lang="en-US" dirty="0">
                <a:latin typeface="Times New Roman" panose="02020603050405020304" pitchFamily="18" charset="0"/>
                <a:cs typeface="Times New Roman" panose="02020603050405020304" pitchFamily="18" charset="0"/>
              </a:rPr>
              <a:t>The introduction of Tecbidder can greatly benefit the customers by making it very easy for them to do online purchase in new and interesting manner. It is not just providing an Ecommerce website but also give additional benefits for the user. The analysis as of now is that compared to other E-commerce websites our system can genuinely improve the reliability of the service while also provide additional features for the user. It provide an ethical bidding </a:t>
            </a:r>
            <a:r>
              <a:rPr lang="en-US" sz="2000" dirty="0">
                <a:latin typeface="Times New Roman" panose="02020603050405020304" pitchFamily="18" charset="0"/>
                <a:cs typeface="Times New Roman" panose="02020603050405020304" pitchFamily="18" charset="0"/>
              </a:rPr>
              <a:t>environment</a:t>
            </a:r>
            <a:r>
              <a:rPr lang="en-US" dirty="0">
                <a:latin typeface="Times New Roman" panose="02020603050405020304" pitchFamily="18" charset="0"/>
                <a:cs typeface="Times New Roman" panose="02020603050405020304" pitchFamily="18" charset="0"/>
              </a:rPr>
              <a:t> for our customers also provide accurate product and pricing information .Tec bidder not just providing an E-commerce site. It gives an opportunity to those people who can't afford to purchase costly branded products, they can try our risk-free auctions to win their desired products like Smartphones, Laptop, Tablets &amp; branded watches.</a:t>
            </a:r>
          </a:p>
        </p:txBody>
      </p:sp>
    </p:spTree>
    <p:extLst>
      <p:ext uri="{BB962C8B-B14F-4D97-AF65-F5344CB8AC3E}">
        <p14:creationId xmlns:p14="http://schemas.microsoft.com/office/powerpoint/2010/main" val="16820104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9A38E-99A2-4D49-AEBC-B949162CCC0E}"/>
              </a:ext>
            </a:extLst>
          </p:cNvPr>
          <p:cNvSpPr>
            <a:spLocks noGrp="1"/>
          </p:cNvSpPr>
          <p:nvPr>
            <p:ph type="title"/>
          </p:nvPr>
        </p:nvSpPr>
        <p:spPr>
          <a:xfrm>
            <a:off x="935669" y="798343"/>
            <a:ext cx="10018713" cy="805375"/>
          </a:xfrm>
        </p:spPr>
        <p:txBody>
          <a:bodyPr>
            <a:normAutofit/>
          </a:bodyPr>
          <a:lstStyle/>
          <a:p>
            <a:r>
              <a:rPr lang="en-US" b="1"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C9EDD87B-70F1-474B-A079-9F15EF65020A}"/>
              </a:ext>
            </a:extLst>
          </p:cNvPr>
          <p:cNvSpPr>
            <a:spLocks noGrp="1"/>
          </p:cNvSpPr>
          <p:nvPr>
            <p:ph idx="1"/>
          </p:nvPr>
        </p:nvSpPr>
        <p:spPr>
          <a:xfrm>
            <a:off x="1357699" y="1603718"/>
            <a:ext cx="10018713" cy="4074942"/>
          </a:xfrm>
        </p:spPr>
        <p:txBody>
          <a:bodyPr>
            <a:normAutofit/>
          </a:bodyPr>
          <a:lstStyle/>
          <a:p>
            <a:pPr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“The Complete Reference ASP. Net” 2002 Edition by Jeffery R.Shipario published by Tate McGraw-Hill. </a:t>
            </a:r>
          </a:p>
          <a:p>
            <a:pPr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 “ASP. Net Programming”2002 Edition by Peter Aitken published by Dream Tech New Delhi. </a:t>
            </a:r>
          </a:p>
          <a:p>
            <a:pPr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WEB SITES</a:t>
            </a:r>
          </a:p>
          <a:p>
            <a:pPr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 https://www.youtube.com/watch?v=zFYoskhjt0Q&amp;list=PLN_YHff_frgw4kw VV7gOaC9VLeAipd64 v </a:t>
            </a:r>
          </a:p>
          <a:p>
            <a:pPr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https://www.youtube.com/watch?v=J7aStGi3hE8 </a:t>
            </a:r>
          </a:p>
          <a:p>
            <a:pPr algn="just">
              <a:buFont typeface="Wingdings" panose="05000000000000000000" pitchFamily="2" charset="2"/>
              <a:buChar char="§"/>
            </a:pPr>
            <a:r>
              <a:rPr lang="en-US" b="1" dirty="0">
                <a:latin typeface="Times New Roman" panose="02020603050405020304" pitchFamily="18" charset="0"/>
                <a:cs typeface="Times New Roman" panose="02020603050405020304" pitchFamily="18" charset="0"/>
              </a:rPr>
              <a:t> http://servicevet.vet</a:t>
            </a:r>
          </a:p>
        </p:txBody>
      </p:sp>
    </p:spTree>
    <p:extLst>
      <p:ext uri="{BB962C8B-B14F-4D97-AF65-F5344CB8AC3E}">
        <p14:creationId xmlns:p14="http://schemas.microsoft.com/office/powerpoint/2010/main" val="36573060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A5984E7-A5FA-4CE4-9C5A-1CD6DEA9D35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
            <a:ext cx="12191999" cy="6857999"/>
          </a:xfrm>
        </p:spPr>
      </p:pic>
    </p:spTree>
    <p:extLst>
      <p:ext uri="{BB962C8B-B14F-4D97-AF65-F5344CB8AC3E}">
        <p14:creationId xmlns:p14="http://schemas.microsoft.com/office/powerpoint/2010/main" val="3988659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1510D-804C-483B-8279-3B52617D1887}"/>
              </a:ext>
            </a:extLst>
          </p:cNvPr>
          <p:cNvSpPr>
            <a:spLocks noGrp="1"/>
          </p:cNvSpPr>
          <p:nvPr>
            <p:ph type="title"/>
          </p:nvPr>
        </p:nvSpPr>
        <p:spPr>
          <a:xfrm>
            <a:off x="1484311" y="685800"/>
            <a:ext cx="10018713" cy="1002323"/>
          </a:xfrm>
        </p:spPr>
        <p:txBody>
          <a:bodyPr/>
          <a:lstStyle/>
          <a:p>
            <a:pPr algn="l"/>
            <a:r>
              <a:rPr lang="en-US" dirty="0"/>
              <a:t>Objective</a:t>
            </a:r>
          </a:p>
        </p:txBody>
      </p:sp>
      <p:sp>
        <p:nvSpPr>
          <p:cNvPr id="3" name="Content Placeholder 2">
            <a:extLst>
              <a:ext uri="{FF2B5EF4-FFF2-40B4-BE49-F238E27FC236}">
                <a16:creationId xmlns:a16="http://schemas.microsoft.com/office/drawing/2014/main" id="{2F5318CA-920F-4A12-BF37-7600CDA1E6B4}"/>
              </a:ext>
            </a:extLst>
          </p:cNvPr>
          <p:cNvSpPr>
            <a:spLocks noGrp="1"/>
          </p:cNvSpPr>
          <p:nvPr>
            <p:ph idx="1"/>
          </p:nvPr>
        </p:nvSpPr>
        <p:spPr>
          <a:xfrm>
            <a:off x="1484311" y="1846384"/>
            <a:ext cx="10018713" cy="3851032"/>
          </a:xfrm>
        </p:spPr>
        <p:txBody>
          <a:bodyPr>
            <a:normAutofit/>
          </a:bodyPr>
          <a:lstStyle/>
          <a:p>
            <a:r>
              <a:rPr lang="en-US" dirty="0"/>
              <a:t>The purpose of “Tecbidder”, is to provide users a platform for buyers and sellers to come together and trade electronics. It aims at accuracy, efficiency and security. </a:t>
            </a:r>
          </a:p>
          <a:p>
            <a:r>
              <a:rPr lang="en-US" dirty="0"/>
              <a:t>Significantly reduce the use of physical money</a:t>
            </a:r>
          </a:p>
          <a:p>
            <a:r>
              <a:rPr lang="en-US" dirty="0"/>
              <a:t>An bidding environment for our customers </a:t>
            </a:r>
          </a:p>
          <a:p>
            <a:r>
              <a:rPr lang="en-US" dirty="0"/>
              <a:t> Accurate product and pricing information</a:t>
            </a:r>
          </a:p>
          <a:p>
            <a:r>
              <a:rPr lang="en-US" dirty="0"/>
              <a:t>Constant innovation and development of new features</a:t>
            </a:r>
          </a:p>
          <a:p>
            <a:r>
              <a:rPr lang="en-US" dirty="0"/>
              <a:t>Long-term relationship with our suppliers and partners</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4116363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1C9DC-1023-4B92-902E-EBF688DC31AC}"/>
              </a:ext>
            </a:extLst>
          </p:cNvPr>
          <p:cNvSpPr>
            <a:spLocks noGrp="1"/>
          </p:cNvSpPr>
          <p:nvPr>
            <p:ph type="title"/>
          </p:nvPr>
        </p:nvSpPr>
        <p:spPr>
          <a:xfrm>
            <a:off x="1554651" y="460717"/>
            <a:ext cx="10018713" cy="1239129"/>
          </a:xfrm>
        </p:spPr>
        <p:txBody>
          <a:bodyPr/>
          <a:lstStyle/>
          <a:p>
            <a:r>
              <a:rPr lang="en-US" dirty="0">
                <a:latin typeface="Times New Roman" panose="02020603050405020304" pitchFamily="18" charset="0"/>
                <a:cs typeface="Times New Roman" panose="02020603050405020304" pitchFamily="18" charset="0"/>
              </a:rPr>
              <a:t>Technology Used</a:t>
            </a:r>
          </a:p>
        </p:txBody>
      </p:sp>
      <p:graphicFrame>
        <p:nvGraphicFramePr>
          <p:cNvPr id="4" name="Content Placeholder 3">
            <a:extLst>
              <a:ext uri="{FF2B5EF4-FFF2-40B4-BE49-F238E27FC236}">
                <a16:creationId xmlns:a16="http://schemas.microsoft.com/office/drawing/2014/main" id="{EF7F77FB-F3C8-4841-952B-621F628D0C5A}"/>
              </a:ext>
            </a:extLst>
          </p:cNvPr>
          <p:cNvGraphicFramePr>
            <a:graphicFrameLocks noGrp="1"/>
          </p:cNvGraphicFramePr>
          <p:nvPr>
            <p:ph idx="1"/>
          </p:nvPr>
        </p:nvGraphicFramePr>
        <p:xfrm>
          <a:off x="1191236" y="1817077"/>
          <a:ext cx="10018712" cy="3546230"/>
        </p:xfrm>
        <a:graphic>
          <a:graphicData uri="http://schemas.openxmlformats.org/drawingml/2006/table">
            <a:tbl>
              <a:tblPr firstRow="1" bandRow="1">
                <a:tableStyleId>{5C22544A-7EE6-4342-B048-85BDC9FD1C3A}</a:tableStyleId>
              </a:tblPr>
              <a:tblGrid>
                <a:gridCol w="5009356">
                  <a:extLst>
                    <a:ext uri="{9D8B030D-6E8A-4147-A177-3AD203B41FA5}">
                      <a16:colId xmlns:a16="http://schemas.microsoft.com/office/drawing/2014/main" val="473046991"/>
                    </a:ext>
                  </a:extLst>
                </a:gridCol>
                <a:gridCol w="5009356">
                  <a:extLst>
                    <a:ext uri="{9D8B030D-6E8A-4147-A177-3AD203B41FA5}">
                      <a16:colId xmlns:a16="http://schemas.microsoft.com/office/drawing/2014/main" val="2804016664"/>
                    </a:ext>
                  </a:extLst>
                </a:gridCol>
              </a:tblGrid>
              <a:tr h="709246">
                <a:tc>
                  <a:txBody>
                    <a:bodyPr/>
                    <a:lstStyle/>
                    <a:p>
                      <a:r>
                        <a:rPr lang="en-US" b="1" dirty="0">
                          <a:solidFill>
                            <a:schemeClr val="tx1"/>
                          </a:solidFill>
                          <a:latin typeface="Times New Roman" panose="02020603050405020304" pitchFamily="18" charset="0"/>
                          <a:cs typeface="Times New Roman" panose="02020603050405020304" pitchFamily="18" charset="0"/>
                        </a:rPr>
                        <a:t>Front End</a:t>
                      </a:r>
                    </a:p>
                  </a:txBody>
                  <a:tcPr>
                    <a:noFill/>
                  </a:tcPr>
                </a:tc>
                <a:tc>
                  <a:txBody>
                    <a:bodyPr/>
                    <a:lstStyle/>
                    <a:p>
                      <a:r>
                        <a:rPr lang="en-US" b="1" dirty="0">
                          <a:solidFill>
                            <a:schemeClr val="tx1"/>
                          </a:solidFill>
                          <a:latin typeface="Times New Roman" panose="02020603050405020304" pitchFamily="18" charset="0"/>
                          <a:cs typeface="Times New Roman" panose="02020603050405020304" pitchFamily="18" charset="0"/>
                        </a:rPr>
                        <a:t>Microsoft Asp. Net</a:t>
                      </a:r>
                    </a:p>
                  </a:txBody>
                  <a:tcPr>
                    <a:noFill/>
                  </a:tcPr>
                </a:tc>
                <a:extLst>
                  <a:ext uri="{0D108BD9-81ED-4DB2-BD59-A6C34878D82A}">
                    <a16:rowId xmlns:a16="http://schemas.microsoft.com/office/drawing/2014/main" val="1611545779"/>
                  </a:ext>
                </a:extLst>
              </a:tr>
              <a:tr h="709246">
                <a:tc>
                  <a:txBody>
                    <a:bodyPr/>
                    <a:lstStyle/>
                    <a:p>
                      <a:r>
                        <a:rPr lang="en-US" b="1" dirty="0">
                          <a:solidFill>
                            <a:schemeClr val="tx1"/>
                          </a:solidFill>
                          <a:latin typeface="Times New Roman" panose="02020603050405020304" pitchFamily="18" charset="0"/>
                          <a:cs typeface="Times New Roman" panose="02020603050405020304" pitchFamily="18" charset="0"/>
                        </a:rPr>
                        <a:t>Back End</a:t>
                      </a:r>
                    </a:p>
                  </a:txBody>
                  <a:tcPr>
                    <a:noFill/>
                  </a:tcPr>
                </a:tc>
                <a:tc>
                  <a:txBody>
                    <a:bodyPr/>
                    <a:lstStyle/>
                    <a:p>
                      <a:r>
                        <a:rPr lang="en-US" b="1" dirty="0">
                          <a:solidFill>
                            <a:schemeClr val="tx1"/>
                          </a:solidFill>
                          <a:latin typeface="Times New Roman" panose="02020603050405020304" pitchFamily="18" charset="0"/>
                          <a:cs typeface="Times New Roman" panose="02020603050405020304" pitchFamily="18" charset="0"/>
                        </a:rPr>
                        <a:t>SQL server 2014</a:t>
                      </a:r>
                    </a:p>
                  </a:txBody>
                  <a:tcPr>
                    <a:noFill/>
                  </a:tcPr>
                </a:tc>
                <a:extLst>
                  <a:ext uri="{0D108BD9-81ED-4DB2-BD59-A6C34878D82A}">
                    <a16:rowId xmlns:a16="http://schemas.microsoft.com/office/drawing/2014/main" val="2540199154"/>
                  </a:ext>
                </a:extLst>
              </a:tr>
              <a:tr h="709246">
                <a:tc>
                  <a:txBody>
                    <a:bodyPr/>
                    <a:lstStyle/>
                    <a:p>
                      <a:r>
                        <a:rPr lang="en-US" b="1" dirty="0">
                          <a:solidFill>
                            <a:schemeClr val="tx1"/>
                          </a:solidFill>
                          <a:latin typeface="Times New Roman" panose="02020603050405020304" pitchFamily="18" charset="0"/>
                          <a:cs typeface="Times New Roman" panose="02020603050405020304" pitchFamily="18" charset="0"/>
                        </a:rPr>
                        <a:t>Tools</a:t>
                      </a:r>
                    </a:p>
                  </a:txBody>
                  <a:tcPr>
                    <a:noFill/>
                  </a:tcPr>
                </a:tc>
                <a:tc>
                  <a:txBody>
                    <a:bodyPr/>
                    <a:lstStyle/>
                    <a:p>
                      <a:r>
                        <a:rPr lang="en-US" b="1" dirty="0">
                          <a:solidFill>
                            <a:schemeClr val="tx1"/>
                          </a:solidFill>
                          <a:latin typeface="Times New Roman" panose="02020603050405020304" pitchFamily="18" charset="0"/>
                          <a:cs typeface="Times New Roman" panose="02020603050405020304" pitchFamily="18" charset="0"/>
                        </a:rPr>
                        <a:t>Network Framework 4.5</a:t>
                      </a:r>
                    </a:p>
                  </a:txBody>
                  <a:tcPr>
                    <a:noFill/>
                  </a:tcPr>
                </a:tc>
                <a:extLst>
                  <a:ext uri="{0D108BD9-81ED-4DB2-BD59-A6C34878D82A}">
                    <a16:rowId xmlns:a16="http://schemas.microsoft.com/office/drawing/2014/main" val="3128502088"/>
                  </a:ext>
                </a:extLst>
              </a:tr>
              <a:tr h="709246">
                <a:tc>
                  <a:txBody>
                    <a:bodyPr/>
                    <a:lstStyle/>
                    <a:p>
                      <a:r>
                        <a:rPr lang="en-US" b="1" dirty="0">
                          <a:solidFill>
                            <a:schemeClr val="tx1"/>
                          </a:solidFill>
                          <a:latin typeface="Times New Roman" panose="02020603050405020304" pitchFamily="18" charset="0"/>
                          <a:cs typeface="Times New Roman" panose="02020603050405020304" pitchFamily="18" charset="0"/>
                        </a:rPr>
                        <a:t>Operating System</a:t>
                      </a:r>
                    </a:p>
                  </a:txBody>
                  <a:tcPr>
                    <a:noFill/>
                  </a:tcPr>
                </a:tc>
                <a:tc>
                  <a:txBody>
                    <a:bodyPr/>
                    <a:lstStyle/>
                    <a:p>
                      <a:r>
                        <a:rPr lang="en-US" b="1" dirty="0">
                          <a:solidFill>
                            <a:schemeClr val="tx1"/>
                          </a:solidFill>
                          <a:latin typeface="Times New Roman" panose="02020603050405020304" pitchFamily="18" charset="0"/>
                          <a:cs typeface="Times New Roman" panose="02020603050405020304" pitchFamily="18" charset="0"/>
                        </a:rPr>
                        <a:t>Windows 10</a:t>
                      </a:r>
                    </a:p>
                  </a:txBody>
                  <a:tcPr>
                    <a:noFill/>
                  </a:tcPr>
                </a:tc>
                <a:extLst>
                  <a:ext uri="{0D108BD9-81ED-4DB2-BD59-A6C34878D82A}">
                    <a16:rowId xmlns:a16="http://schemas.microsoft.com/office/drawing/2014/main" val="2249251730"/>
                  </a:ext>
                </a:extLst>
              </a:tr>
              <a:tr h="709246">
                <a:tc>
                  <a:txBody>
                    <a:bodyPr/>
                    <a:lstStyle/>
                    <a:p>
                      <a:r>
                        <a:rPr lang="en-US" b="1" dirty="0">
                          <a:solidFill>
                            <a:schemeClr val="tx1"/>
                          </a:solidFill>
                          <a:latin typeface="Times New Roman" panose="02020603050405020304" pitchFamily="18" charset="0"/>
                          <a:cs typeface="Times New Roman" panose="02020603050405020304" pitchFamily="18" charset="0"/>
                        </a:rPr>
                        <a:t>Software</a:t>
                      </a:r>
                    </a:p>
                  </a:txBody>
                  <a:tcPr>
                    <a:noFill/>
                  </a:tcPr>
                </a:tc>
                <a:tc>
                  <a:txBody>
                    <a:bodyPr/>
                    <a:lstStyle/>
                    <a:p>
                      <a:r>
                        <a:rPr lang="en-US" b="1" dirty="0">
                          <a:solidFill>
                            <a:schemeClr val="tx1"/>
                          </a:solidFill>
                          <a:latin typeface="Times New Roman" panose="02020603050405020304" pitchFamily="18" charset="0"/>
                          <a:cs typeface="Times New Roman" panose="02020603050405020304" pitchFamily="18" charset="0"/>
                        </a:rPr>
                        <a:t>Microsoft Visual Studio 2015</a:t>
                      </a:r>
                    </a:p>
                  </a:txBody>
                  <a:tcPr>
                    <a:noFill/>
                  </a:tcPr>
                </a:tc>
                <a:extLst>
                  <a:ext uri="{0D108BD9-81ED-4DB2-BD59-A6C34878D82A}">
                    <a16:rowId xmlns:a16="http://schemas.microsoft.com/office/drawing/2014/main" val="306428101"/>
                  </a:ext>
                </a:extLst>
              </a:tr>
            </a:tbl>
          </a:graphicData>
        </a:graphic>
      </p:graphicFrame>
    </p:spTree>
    <p:extLst>
      <p:ext uri="{BB962C8B-B14F-4D97-AF65-F5344CB8AC3E}">
        <p14:creationId xmlns:p14="http://schemas.microsoft.com/office/powerpoint/2010/main" val="2849740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10A71-89D1-47F1-8959-259B2BDE0132}"/>
              </a:ext>
            </a:extLst>
          </p:cNvPr>
          <p:cNvSpPr>
            <a:spLocks noGrp="1"/>
          </p:cNvSpPr>
          <p:nvPr>
            <p:ph type="title"/>
          </p:nvPr>
        </p:nvSpPr>
        <p:spPr>
          <a:xfrm>
            <a:off x="1484311" y="685800"/>
            <a:ext cx="10018713" cy="1002323"/>
          </a:xfrm>
        </p:spPr>
        <p:txBody>
          <a:bodyPr/>
          <a:lstStyle/>
          <a:p>
            <a:pPr algn="l"/>
            <a:r>
              <a:rPr lang="en-US" dirty="0"/>
              <a:t>Modules</a:t>
            </a:r>
          </a:p>
        </p:txBody>
      </p:sp>
      <p:sp>
        <p:nvSpPr>
          <p:cNvPr id="3" name="Content Placeholder 2">
            <a:extLst>
              <a:ext uri="{FF2B5EF4-FFF2-40B4-BE49-F238E27FC236}">
                <a16:creationId xmlns:a16="http://schemas.microsoft.com/office/drawing/2014/main" id="{7026CE57-6D71-47F0-861C-6AB8E24140A3}"/>
              </a:ext>
            </a:extLst>
          </p:cNvPr>
          <p:cNvSpPr>
            <a:spLocks noGrp="1"/>
          </p:cNvSpPr>
          <p:nvPr>
            <p:ph idx="1"/>
          </p:nvPr>
        </p:nvSpPr>
        <p:spPr>
          <a:xfrm>
            <a:off x="1596851" y="1688123"/>
            <a:ext cx="10018713" cy="3124201"/>
          </a:xfrm>
        </p:spPr>
        <p:txBody>
          <a:bodyPr/>
          <a:lstStyle/>
          <a:p>
            <a:r>
              <a:rPr lang="en-US" dirty="0"/>
              <a:t>Admin Module</a:t>
            </a:r>
          </a:p>
          <a:p>
            <a:r>
              <a:rPr lang="en-US" dirty="0"/>
              <a:t>Buyer Module</a:t>
            </a:r>
          </a:p>
          <a:p>
            <a:r>
              <a:rPr lang="en-US" dirty="0"/>
              <a:t>Seller Module</a:t>
            </a:r>
          </a:p>
          <a:p>
            <a:r>
              <a:rPr lang="en-US" dirty="0"/>
              <a:t>Payment Module</a:t>
            </a:r>
          </a:p>
        </p:txBody>
      </p:sp>
    </p:spTree>
    <p:extLst>
      <p:ext uri="{BB962C8B-B14F-4D97-AF65-F5344CB8AC3E}">
        <p14:creationId xmlns:p14="http://schemas.microsoft.com/office/powerpoint/2010/main" val="211680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38239-4D7E-40C2-B36F-435C6C496642}"/>
              </a:ext>
            </a:extLst>
          </p:cNvPr>
          <p:cNvSpPr>
            <a:spLocks noGrp="1"/>
          </p:cNvSpPr>
          <p:nvPr>
            <p:ph type="title"/>
          </p:nvPr>
        </p:nvSpPr>
        <p:spPr/>
        <p:txBody>
          <a:bodyPr/>
          <a:lstStyle/>
          <a:p>
            <a:r>
              <a:rPr lang="en-US" dirty="0"/>
              <a:t>Admin Module </a:t>
            </a:r>
          </a:p>
        </p:txBody>
      </p:sp>
      <p:sp>
        <p:nvSpPr>
          <p:cNvPr id="3" name="Content Placeholder 2">
            <a:extLst>
              <a:ext uri="{FF2B5EF4-FFF2-40B4-BE49-F238E27FC236}">
                <a16:creationId xmlns:a16="http://schemas.microsoft.com/office/drawing/2014/main" id="{EB723955-E546-4184-AEBE-C61144B03B15}"/>
              </a:ext>
            </a:extLst>
          </p:cNvPr>
          <p:cNvSpPr>
            <a:spLocks noGrp="1"/>
          </p:cNvSpPr>
          <p:nvPr>
            <p:ph idx="1"/>
          </p:nvPr>
        </p:nvSpPr>
        <p:spPr/>
        <p:txBody>
          <a:bodyPr>
            <a:normAutofit/>
          </a:bodyPr>
          <a:lstStyle/>
          <a:p>
            <a:r>
              <a:rPr lang="en-US" dirty="0"/>
              <a:t>This module is the major part of our system. Admin can control over all working of system. Admin can see each and every sellers and buyers in the system each time admin will get reports from the system. The buyers in the system require credits to do purchase from the system that is given by the admin. </a:t>
            </a:r>
          </a:p>
          <a:p>
            <a:r>
              <a:rPr lang="en-US" dirty="0"/>
              <a:t>Buyers will pay to admin by using credit card or Net banking method admin have separate login into the system after login into the system he/she can see the current bids, closed bids, upcoming bids etc. </a:t>
            </a:r>
          </a:p>
        </p:txBody>
      </p:sp>
    </p:spTree>
    <p:extLst>
      <p:ext uri="{BB962C8B-B14F-4D97-AF65-F5344CB8AC3E}">
        <p14:creationId xmlns:p14="http://schemas.microsoft.com/office/powerpoint/2010/main" val="3657100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60105-A24B-454E-828F-4E3E34839521}"/>
              </a:ext>
            </a:extLst>
          </p:cNvPr>
          <p:cNvSpPr>
            <a:spLocks noGrp="1"/>
          </p:cNvSpPr>
          <p:nvPr>
            <p:ph type="title"/>
          </p:nvPr>
        </p:nvSpPr>
        <p:spPr/>
        <p:txBody>
          <a:bodyPr/>
          <a:lstStyle/>
          <a:p>
            <a:r>
              <a:rPr lang="en-US" dirty="0"/>
              <a:t>Buyer Module</a:t>
            </a:r>
          </a:p>
        </p:txBody>
      </p:sp>
      <p:sp>
        <p:nvSpPr>
          <p:cNvPr id="3" name="Content Placeholder 2">
            <a:extLst>
              <a:ext uri="{FF2B5EF4-FFF2-40B4-BE49-F238E27FC236}">
                <a16:creationId xmlns:a16="http://schemas.microsoft.com/office/drawing/2014/main" id="{001909B2-1BB1-486D-96F8-1A256DB26F3C}"/>
              </a:ext>
            </a:extLst>
          </p:cNvPr>
          <p:cNvSpPr>
            <a:spLocks noGrp="1"/>
          </p:cNvSpPr>
          <p:nvPr>
            <p:ph idx="1"/>
          </p:nvPr>
        </p:nvSpPr>
        <p:spPr/>
        <p:txBody>
          <a:bodyPr/>
          <a:lstStyle/>
          <a:p>
            <a:r>
              <a:rPr lang="en-US" dirty="0"/>
              <a:t>This module facilitates the buyer to login into the system and he can do bidding on the system. </a:t>
            </a:r>
          </a:p>
          <a:p>
            <a:r>
              <a:rPr lang="en-US" dirty="0"/>
              <a:t>The Buyer need to buy credits to participate in online bidding.</a:t>
            </a:r>
          </a:p>
          <a:p>
            <a:r>
              <a:rPr lang="en-US" dirty="0"/>
              <a:t>Registration is free, secure and simple.</a:t>
            </a:r>
          </a:p>
          <a:p>
            <a:r>
              <a:rPr lang="en-US" dirty="0"/>
              <a:t>Buyer can sign in into the Tecbidder account from the home page. If the customer is an already user, he can login by using Tecbidder id. </a:t>
            </a:r>
          </a:p>
        </p:txBody>
      </p:sp>
    </p:spTree>
    <p:extLst>
      <p:ext uri="{BB962C8B-B14F-4D97-AF65-F5344CB8AC3E}">
        <p14:creationId xmlns:p14="http://schemas.microsoft.com/office/powerpoint/2010/main" val="28087268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396</TotalTime>
  <Words>1826</Words>
  <Application>Microsoft Office PowerPoint</Application>
  <PresentationFormat>Widescreen</PresentationFormat>
  <Paragraphs>400</Paragraphs>
  <Slides>48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Arial</vt:lpstr>
      <vt:lpstr>Bookman Old Style</vt:lpstr>
      <vt:lpstr>Calibri</vt:lpstr>
      <vt:lpstr>Rockwell</vt:lpstr>
      <vt:lpstr>Times New Roman</vt:lpstr>
      <vt:lpstr>Wingdings</vt:lpstr>
      <vt:lpstr>Damask</vt:lpstr>
      <vt:lpstr>TecBidder         By,          JUHI JOY           SJC16MCA24  Under the guidance of  Mrs.Soumya George, Asst. Prof, MCA</vt:lpstr>
      <vt:lpstr>Presentation Outline</vt:lpstr>
      <vt:lpstr>Introduction</vt:lpstr>
      <vt:lpstr>Problem Definition</vt:lpstr>
      <vt:lpstr>Objective</vt:lpstr>
      <vt:lpstr>Technology Used</vt:lpstr>
      <vt:lpstr>Modules</vt:lpstr>
      <vt:lpstr>Admin Module </vt:lpstr>
      <vt:lpstr>Buyer Module</vt:lpstr>
      <vt:lpstr>PowerPoint Presentation</vt:lpstr>
      <vt:lpstr>Seller Module</vt:lpstr>
      <vt:lpstr>Payment Module</vt:lpstr>
      <vt:lpstr>Data Flow Diagram</vt:lpstr>
      <vt:lpstr>Context Level</vt:lpstr>
      <vt:lpstr>Level 1</vt:lpstr>
      <vt:lpstr>PowerPoint Presentation</vt:lpstr>
      <vt:lpstr>Activity Diagram</vt:lpstr>
      <vt:lpstr>Activity diagram for Admin</vt:lpstr>
      <vt:lpstr>Activity Diagram for Buyer</vt:lpstr>
      <vt:lpstr>Activity Diagram for Seller</vt:lpstr>
      <vt:lpstr>Table Design</vt:lpstr>
      <vt:lpstr>PowerPoint Presentation</vt:lpstr>
      <vt:lpstr>      </vt:lpstr>
      <vt:lpstr>PowerPoint Presentation</vt:lpstr>
      <vt:lpstr>PowerPoint Presentation</vt:lpstr>
      <vt:lpstr>PowerPoint Presentation</vt:lpstr>
      <vt:lpstr>User Stories</vt:lpstr>
      <vt:lpstr>PowerPoint Presentation</vt:lpstr>
      <vt:lpstr>Validation Testing</vt:lpstr>
      <vt:lpstr>PowerPoint Presentation</vt:lpstr>
      <vt:lpstr>Unit Testing</vt:lpstr>
      <vt:lpstr>PowerPoint Presentation</vt:lpstr>
      <vt:lpstr>User Interfaces</vt:lpstr>
      <vt:lpstr>PowerPoint Presentation</vt:lpstr>
      <vt:lpstr>Register product by seller</vt:lpstr>
      <vt:lpstr>Product History of Seller</vt:lpstr>
      <vt:lpstr>      Rebid products</vt:lpstr>
      <vt:lpstr>Buyer Register/Login</vt:lpstr>
      <vt:lpstr>PowerPoint Presentation</vt:lpstr>
      <vt:lpstr>PowerPoint Presentation</vt:lpstr>
      <vt:lpstr>Buy credits</vt:lpstr>
      <vt:lpstr>Bid on product</vt:lpstr>
      <vt:lpstr>Bid History</vt:lpstr>
      <vt:lpstr>PowerPoint Presentation</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On TechBidder  By, JUHI JOY  SJC16MCA24</dc:title>
  <dc:creator>user</dc:creator>
  <cp:lastModifiedBy>user</cp:lastModifiedBy>
  <cp:revision>47</cp:revision>
  <dcterms:created xsi:type="dcterms:W3CDTF">2019-03-22T14:43:24Z</dcterms:created>
  <dcterms:modified xsi:type="dcterms:W3CDTF">2019-06-22T13:45:44Z</dcterms:modified>
</cp:coreProperties>
</file>

<file path=docProps/thumbnail.jpeg>
</file>